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5143500" type="screen16x9"/>
  <p:notesSz cx="6858000" cy="9144000"/>
  <p:embeddedFontLst>
    <p:embeddedFont>
      <p:font typeface="Lato" panose="020B0604020202020204" charset="0"/>
      <p:regular r:id="rId47"/>
      <p:bold r:id="rId48"/>
      <p:italic r:id="rId49"/>
      <p:boldItalic r:id="rId50"/>
    </p:embeddedFont>
    <p:embeddedFont>
      <p:font typeface="Garamond" panose="02020404030301010803" pitchFamily="18" charset="0"/>
      <p:regular r:id="rId51"/>
      <p:bold r:id="rId52"/>
      <p: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5F4D0D8-DF0F-4758-817C-7FF9AC29616D}">
  <a:tblStyle styleId="{25F4D0D8-DF0F-4758-817C-7FF9AC29616D}" styleName="Table_0"/>
  <a:tblStyle styleId="{7CC045D6-9D6D-4A30-93B2-496E2D741FA6}" styleName="Table_1">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2" d="100"/>
          <a:sy n="102" d="100"/>
        </p:scale>
        <p:origin x="-420" y="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05730049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8" name="Shape 2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4" name="Shape 2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4" name="Shape 2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0" name="Shape 3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6" name="Shape 3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4" name="Shape 3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2749050" y="748800"/>
            <a:ext cx="3645899" cy="36458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2992950" y="992700"/>
            <a:ext cx="3158100" cy="3158100"/>
          </a:xfrm>
          <a:prstGeom prst="rect">
            <a:avLst/>
          </a:prstGeom>
          <a:noFill/>
          <a:ln w="28575"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096250" y="1627200"/>
            <a:ext cx="2951399" cy="1584300"/>
          </a:xfrm>
          <a:prstGeom prst="rect">
            <a:avLst/>
          </a:prstGeom>
        </p:spPr>
        <p:txBody>
          <a:bodyPr lIns="91425" tIns="91425" rIns="91425" bIns="91425" anchor="ctr" anchorCtr="0"/>
          <a:lstStyle>
            <a:lvl1pPr lvl="0" algn="ctr">
              <a:spcBef>
                <a:spcPts val="0"/>
              </a:spcBef>
              <a:buClr>
                <a:schemeClr val="lt1"/>
              </a:buClr>
              <a:buFont typeface="Lato"/>
              <a:defRPr>
                <a:solidFill>
                  <a:schemeClr val="lt1"/>
                </a:solidFill>
                <a:latin typeface="Lato"/>
                <a:ea typeface="Lato"/>
                <a:cs typeface="Lato"/>
                <a:sym typeface="Lato"/>
              </a:defRPr>
            </a:lvl1pPr>
            <a:lvl2pPr lvl="1" algn="ctr">
              <a:spcBef>
                <a:spcPts val="0"/>
              </a:spcBef>
              <a:buClr>
                <a:schemeClr val="lt1"/>
              </a:buClr>
              <a:buFont typeface="Lato"/>
              <a:defRPr>
                <a:solidFill>
                  <a:schemeClr val="lt1"/>
                </a:solidFill>
                <a:latin typeface="Lato"/>
                <a:ea typeface="Lato"/>
                <a:cs typeface="Lato"/>
                <a:sym typeface="Lato"/>
              </a:defRPr>
            </a:lvl2pPr>
            <a:lvl3pPr lvl="2" algn="ctr">
              <a:spcBef>
                <a:spcPts val="0"/>
              </a:spcBef>
              <a:buClr>
                <a:schemeClr val="lt1"/>
              </a:buClr>
              <a:buFont typeface="Lato"/>
              <a:defRPr>
                <a:solidFill>
                  <a:schemeClr val="lt1"/>
                </a:solidFill>
                <a:latin typeface="Lato"/>
                <a:ea typeface="Lato"/>
                <a:cs typeface="Lato"/>
                <a:sym typeface="Lato"/>
              </a:defRPr>
            </a:lvl3pPr>
            <a:lvl4pPr lvl="3" algn="ctr">
              <a:spcBef>
                <a:spcPts val="0"/>
              </a:spcBef>
              <a:buClr>
                <a:schemeClr val="lt1"/>
              </a:buClr>
              <a:buFont typeface="Lato"/>
              <a:defRPr>
                <a:solidFill>
                  <a:schemeClr val="lt1"/>
                </a:solidFill>
                <a:latin typeface="Lato"/>
                <a:ea typeface="Lato"/>
                <a:cs typeface="Lato"/>
                <a:sym typeface="Lato"/>
              </a:defRPr>
            </a:lvl4pPr>
            <a:lvl5pPr lvl="4" algn="ctr">
              <a:spcBef>
                <a:spcPts val="0"/>
              </a:spcBef>
              <a:buClr>
                <a:schemeClr val="lt1"/>
              </a:buClr>
              <a:buFont typeface="Lato"/>
              <a:defRPr>
                <a:solidFill>
                  <a:schemeClr val="lt1"/>
                </a:solidFill>
                <a:latin typeface="Lato"/>
                <a:ea typeface="Lato"/>
                <a:cs typeface="Lato"/>
                <a:sym typeface="Lato"/>
              </a:defRPr>
            </a:lvl5pPr>
            <a:lvl6pPr lvl="5" algn="ctr">
              <a:spcBef>
                <a:spcPts val="0"/>
              </a:spcBef>
              <a:buClr>
                <a:schemeClr val="lt1"/>
              </a:buClr>
              <a:buFont typeface="Lato"/>
              <a:defRPr>
                <a:solidFill>
                  <a:schemeClr val="lt1"/>
                </a:solidFill>
                <a:latin typeface="Lato"/>
                <a:ea typeface="Lato"/>
                <a:cs typeface="Lato"/>
                <a:sym typeface="Lato"/>
              </a:defRPr>
            </a:lvl6pPr>
            <a:lvl7pPr lvl="6" algn="ctr">
              <a:spcBef>
                <a:spcPts val="0"/>
              </a:spcBef>
              <a:buClr>
                <a:schemeClr val="lt1"/>
              </a:buClr>
              <a:buFont typeface="Lato"/>
              <a:defRPr>
                <a:solidFill>
                  <a:schemeClr val="lt1"/>
                </a:solidFill>
                <a:latin typeface="Lato"/>
                <a:ea typeface="Lato"/>
                <a:cs typeface="Lato"/>
                <a:sym typeface="Lato"/>
              </a:defRPr>
            </a:lvl7pPr>
            <a:lvl8pPr lvl="7" algn="ctr">
              <a:spcBef>
                <a:spcPts val="0"/>
              </a:spcBef>
              <a:buClr>
                <a:schemeClr val="lt1"/>
              </a:buClr>
              <a:buFont typeface="Lato"/>
              <a:defRPr>
                <a:solidFill>
                  <a:schemeClr val="lt1"/>
                </a:solidFill>
                <a:latin typeface="Lato"/>
                <a:ea typeface="Lato"/>
                <a:cs typeface="Lato"/>
                <a:sym typeface="Lato"/>
              </a:defRPr>
            </a:lvl8pPr>
            <a:lvl9pPr lvl="8" algn="ctr">
              <a:spcBef>
                <a:spcPts val="0"/>
              </a:spcBef>
              <a:buClr>
                <a:schemeClr val="lt1"/>
              </a:buClr>
              <a:buFont typeface="Lato"/>
              <a:defRPr>
                <a:solidFill>
                  <a:schemeClr val="lt1"/>
                </a:solidFill>
                <a:latin typeface="Lato"/>
                <a:ea typeface="Lato"/>
                <a:cs typeface="Lato"/>
                <a:sym typeface="Lato"/>
              </a:defRPr>
            </a:lvl9pPr>
          </a:lstStyle>
          <a:p>
            <a:endParaRPr/>
          </a:p>
        </p:txBody>
      </p:sp>
      <p:sp>
        <p:nvSpPr>
          <p:cNvPr id="13" name="Shape 13"/>
          <p:cNvSpPr txBox="1">
            <a:spLocks noGrp="1"/>
          </p:cNvSpPr>
          <p:nvPr>
            <p:ph type="subTitle" idx="1"/>
          </p:nvPr>
        </p:nvSpPr>
        <p:spPr>
          <a:xfrm>
            <a:off x="3096362" y="3266930"/>
            <a:ext cx="2951399" cy="701399"/>
          </a:xfrm>
          <a:prstGeom prst="rect">
            <a:avLst/>
          </a:prstGeom>
        </p:spPr>
        <p:txBody>
          <a:bodyPr lIns="91425" tIns="91425" rIns="91425" bIns="91425" anchor="b" anchorCtr="0"/>
          <a:lstStyle>
            <a:lvl1pPr lvl="0" algn="ctr">
              <a:lnSpc>
                <a:spcPct val="100000"/>
              </a:lnSpc>
              <a:spcBef>
                <a:spcPts val="0"/>
              </a:spcBef>
              <a:spcAft>
                <a:spcPts val="0"/>
              </a:spcAft>
              <a:buClr>
                <a:schemeClr val="lt1"/>
              </a:buClr>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Shape 14"/>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t>‹#›</a:t>
            </a:fld>
            <a:endParaRPr lang="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50" name="Shape 50"/>
          <p:cNvSpPr txBox="1">
            <a:spLocks noGrp="1"/>
          </p:cNvSpPr>
          <p:nvPr>
            <p:ph type="title"/>
          </p:nvPr>
        </p:nvSpPr>
        <p:spPr>
          <a:xfrm>
            <a:off x="311700" y="1233100"/>
            <a:ext cx="8520599" cy="1610100"/>
          </a:xfrm>
          <a:prstGeom prst="rect">
            <a:avLst/>
          </a:prstGeom>
        </p:spPr>
        <p:txBody>
          <a:bodyPr lIns="91425" tIns="91425" rIns="91425" bIns="91425" anchor="b" anchorCtr="0"/>
          <a:lstStyle>
            <a:lvl1pPr lvl="0" algn="ctr">
              <a:spcBef>
                <a:spcPts val="0"/>
              </a:spcBef>
              <a:buSzPct val="100000"/>
              <a:buFont typeface="Lato"/>
              <a:defRPr sz="10000">
                <a:latin typeface="Lato"/>
                <a:ea typeface="Lato"/>
                <a:cs typeface="Lato"/>
                <a:sym typeface="Lato"/>
              </a:defRPr>
            </a:lvl1pPr>
            <a:lvl2pPr lvl="1" algn="ctr">
              <a:spcBef>
                <a:spcPts val="0"/>
              </a:spcBef>
              <a:buSzPct val="100000"/>
              <a:buFont typeface="Lato"/>
              <a:defRPr sz="10000">
                <a:latin typeface="Lato"/>
                <a:ea typeface="Lato"/>
                <a:cs typeface="Lato"/>
                <a:sym typeface="Lato"/>
              </a:defRPr>
            </a:lvl2pPr>
            <a:lvl3pPr lvl="2" algn="ctr">
              <a:spcBef>
                <a:spcPts val="0"/>
              </a:spcBef>
              <a:buSzPct val="100000"/>
              <a:buFont typeface="Lato"/>
              <a:defRPr sz="10000">
                <a:latin typeface="Lato"/>
                <a:ea typeface="Lato"/>
                <a:cs typeface="Lato"/>
                <a:sym typeface="Lato"/>
              </a:defRPr>
            </a:lvl3pPr>
            <a:lvl4pPr lvl="3" algn="ctr">
              <a:spcBef>
                <a:spcPts val="0"/>
              </a:spcBef>
              <a:buSzPct val="100000"/>
              <a:buFont typeface="Lato"/>
              <a:defRPr sz="10000">
                <a:latin typeface="Lato"/>
                <a:ea typeface="Lato"/>
                <a:cs typeface="Lato"/>
                <a:sym typeface="Lato"/>
              </a:defRPr>
            </a:lvl4pPr>
            <a:lvl5pPr lvl="4" algn="ctr">
              <a:spcBef>
                <a:spcPts val="0"/>
              </a:spcBef>
              <a:buSzPct val="100000"/>
              <a:buFont typeface="Lato"/>
              <a:defRPr sz="10000">
                <a:latin typeface="Lato"/>
                <a:ea typeface="Lato"/>
                <a:cs typeface="Lato"/>
                <a:sym typeface="Lato"/>
              </a:defRPr>
            </a:lvl5pPr>
            <a:lvl6pPr lvl="5" algn="ctr">
              <a:spcBef>
                <a:spcPts val="0"/>
              </a:spcBef>
              <a:buSzPct val="100000"/>
              <a:buFont typeface="Lato"/>
              <a:defRPr sz="10000">
                <a:latin typeface="Lato"/>
                <a:ea typeface="Lato"/>
                <a:cs typeface="Lato"/>
                <a:sym typeface="Lato"/>
              </a:defRPr>
            </a:lvl6pPr>
            <a:lvl7pPr lvl="6" algn="ctr">
              <a:spcBef>
                <a:spcPts val="0"/>
              </a:spcBef>
              <a:buSzPct val="100000"/>
              <a:buFont typeface="Lato"/>
              <a:defRPr sz="10000">
                <a:latin typeface="Lato"/>
                <a:ea typeface="Lato"/>
                <a:cs typeface="Lato"/>
                <a:sym typeface="Lato"/>
              </a:defRPr>
            </a:lvl7pPr>
            <a:lvl8pPr lvl="7" algn="ctr">
              <a:spcBef>
                <a:spcPts val="0"/>
              </a:spcBef>
              <a:buSzPct val="100000"/>
              <a:buFont typeface="Lato"/>
              <a:defRPr sz="10000">
                <a:latin typeface="Lato"/>
                <a:ea typeface="Lato"/>
                <a:cs typeface="Lato"/>
                <a:sym typeface="Lato"/>
              </a:defRPr>
            </a:lvl8pPr>
            <a:lvl9pPr lvl="8" algn="ctr">
              <a:spcBef>
                <a:spcPts val="0"/>
              </a:spcBef>
              <a:buSzPct val="100000"/>
              <a:buFont typeface="Lato"/>
              <a:defRPr sz="10000">
                <a:latin typeface="Lato"/>
                <a:ea typeface="Lato"/>
                <a:cs typeface="Lato"/>
                <a:sym typeface="Lato"/>
              </a:defRPr>
            </a:lvl9pPr>
          </a:lstStyle>
          <a:p>
            <a:endParaRPr/>
          </a:p>
        </p:txBody>
      </p:sp>
      <p:sp>
        <p:nvSpPr>
          <p:cNvPr id="51" name="Shape 51"/>
          <p:cNvSpPr txBox="1">
            <a:spLocks noGrp="1"/>
          </p:cNvSpPr>
          <p:nvPr>
            <p:ph type="body" idx="1"/>
          </p:nvPr>
        </p:nvSpPr>
        <p:spPr>
          <a:xfrm>
            <a:off x="311700" y="2919450"/>
            <a:ext cx="8520599" cy="1071599"/>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t>‹#›</a:t>
            </a:fld>
            <a:endParaRPr lang="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t>‹#›</a:t>
            </a:fld>
            <a:endParaRPr lang="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509550" y="1423875"/>
            <a:ext cx="8124900" cy="1798199"/>
          </a:xfrm>
          <a:prstGeom prst="rect">
            <a:avLst/>
          </a:prstGeom>
        </p:spPr>
        <p:txBody>
          <a:bodyPr lIns="91425" tIns="91425" rIns="91425" bIns="91425" anchor="ctr" anchorCtr="0"/>
          <a:lstStyle>
            <a:lvl1pPr lvl="0" algn="ctr">
              <a:spcBef>
                <a:spcPts val="0"/>
              </a:spcBef>
              <a:buClr>
                <a:schemeClr val="lt1"/>
              </a:buClr>
              <a:buSzPct val="100000"/>
              <a:buFont typeface="Lato"/>
              <a:defRPr sz="4800" b="0">
                <a:solidFill>
                  <a:schemeClr val="lt1"/>
                </a:solidFill>
                <a:latin typeface="Lato"/>
                <a:ea typeface="Lato"/>
                <a:cs typeface="Lato"/>
                <a:sym typeface="Lato"/>
              </a:defRPr>
            </a:lvl1pPr>
            <a:lvl2pPr lvl="1" algn="ctr">
              <a:spcBef>
                <a:spcPts val="0"/>
              </a:spcBef>
              <a:buClr>
                <a:schemeClr val="lt1"/>
              </a:buClr>
              <a:buSzPct val="100000"/>
              <a:buFont typeface="Lato"/>
              <a:defRPr sz="4800" b="0">
                <a:solidFill>
                  <a:schemeClr val="lt1"/>
                </a:solidFill>
                <a:latin typeface="Lato"/>
                <a:ea typeface="Lato"/>
                <a:cs typeface="Lato"/>
                <a:sym typeface="Lato"/>
              </a:defRPr>
            </a:lvl2pPr>
            <a:lvl3pPr lvl="2" algn="ctr">
              <a:spcBef>
                <a:spcPts val="0"/>
              </a:spcBef>
              <a:buClr>
                <a:schemeClr val="lt1"/>
              </a:buClr>
              <a:buSzPct val="100000"/>
              <a:buFont typeface="Lato"/>
              <a:defRPr sz="4800" b="0">
                <a:solidFill>
                  <a:schemeClr val="lt1"/>
                </a:solidFill>
                <a:latin typeface="Lato"/>
                <a:ea typeface="Lato"/>
                <a:cs typeface="Lato"/>
                <a:sym typeface="Lato"/>
              </a:defRPr>
            </a:lvl3pPr>
            <a:lvl4pPr lvl="3" algn="ctr">
              <a:spcBef>
                <a:spcPts val="0"/>
              </a:spcBef>
              <a:buClr>
                <a:schemeClr val="lt1"/>
              </a:buClr>
              <a:buSzPct val="100000"/>
              <a:buFont typeface="Lato"/>
              <a:defRPr sz="4800" b="0">
                <a:solidFill>
                  <a:schemeClr val="lt1"/>
                </a:solidFill>
                <a:latin typeface="Lato"/>
                <a:ea typeface="Lato"/>
                <a:cs typeface="Lato"/>
                <a:sym typeface="Lato"/>
              </a:defRPr>
            </a:lvl4pPr>
            <a:lvl5pPr lvl="4" algn="ctr">
              <a:spcBef>
                <a:spcPts val="0"/>
              </a:spcBef>
              <a:buClr>
                <a:schemeClr val="lt1"/>
              </a:buClr>
              <a:buSzPct val="100000"/>
              <a:buFont typeface="Lato"/>
              <a:defRPr sz="4800" b="0">
                <a:solidFill>
                  <a:schemeClr val="lt1"/>
                </a:solidFill>
                <a:latin typeface="Lato"/>
                <a:ea typeface="Lato"/>
                <a:cs typeface="Lato"/>
                <a:sym typeface="Lato"/>
              </a:defRPr>
            </a:lvl5pPr>
            <a:lvl6pPr lvl="5" algn="ctr">
              <a:spcBef>
                <a:spcPts val="0"/>
              </a:spcBef>
              <a:buClr>
                <a:schemeClr val="lt1"/>
              </a:buClr>
              <a:buSzPct val="100000"/>
              <a:buFont typeface="Lato"/>
              <a:defRPr sz="4800" b="0">
                <a:solidFill>
                  <a:schemeClr val="lt1"/>
                </a:solidFill>
                <a:latin typeface="Lato"/>
                <a:ea typeface="Lato"/>
                <a:cs typeface="Lato"/>
                <a:sym typeface="Lato"/>
              </a:defRPr>
            </a:lvl6pPr>
            <a:lvl7pPr lvl="6" algn="ctr">
              <a:spcBef>
                <a:spcPts val="0"/>
              </a:spcBef>
              <a:buClr>
                <a:schemeClr val="lt1"/>
              </a:buClr>
              <a:buSzPct val="100000"/>
              <a:buFont typeface="Lato"/>
              <a:defRPr sz="4800" b="0">
                <a:solidFill>
                  <a:schemeClr val="lt1"/>
                </a:solidFill>
                <a:latin typeface="Lato"/>
                <a:ea typeface="Lato"/>
                <a:cs typeface="Lato"/>
                <a:sym typeface="Lato"/>
              </a:defRPr>
            </a:lvl7pPr>
            <a:lvl8pPr lvl="7" algn="ctr">
              <a:spcBef>
                <a:spcPts val="0"/>
              </a:spcBef>
              <a:buClr>
                <a:schemeClr val="lt1"/>
              </a:buClr>
              <a:buSzPct val="100000"/>
              <a:buFont typeface="Lato"/>
              <a:defRPr sz="4800" b="0">
                <a:solidFill>
                  <a:schemeClr val="lt1"/>
                </a:solidFill>
                <a:latin typeface="Lato"/>
                <a:ea typeface="Lato"/>
                <a:cs typeface="Lato"/>
                <a:sym typeface="Lato"/>
              </a:defRPr>
            </a:lvl8pPr>
            <a:lvl9pPr lvl="8" algn="ctr">
              <a:spcBef>
                <a:spcPts val="0"/>
              </a:spcBef>
              <a:buClr>
                <a:schemeClr val="lt1"/>
              </a:buClr>
              <a:buSzPct val="100000"/>
              <a:buFont typeface="Lato"/>
              <a:defRPr sz="4800" b="0">
                <a:solidFill>
                  <a:schemeClr val="lt1"/>
                </a:solidFill>
                <a:latin typeface="Lato"/>
                <a:ea typeface="Lato"/>
                <a:cs typeface="Lato"/>
                <a:sym typeface="Lato"/>
              </a:defRPr>
            </a:lvl9pPr>
          </a:lstStyle>
          <a:p>
            <a:endParaRPr/>
          </a:p>
        </p:txBody>
      </p:sp>
      <p:sp>
        <p:nvSpPr>
          <p:cNvPr id="17" name="Shape 17"/>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solidFill>
                  <a:schemeClr val="lt1"/>
                </a:solidFill>
              </a:rPr>
              <a:t>‹#›</a:t>
            </a:fld>
            <a:endParaRPr lang="es">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20" name="Shape 20"/>
          <p:cNvSpPr txBox="1">
            <a:spLocks noGrp="1"/>
          </p:cNvSpPr>
          <p:nvPr>
            <p:ph type="title"/>
          </p:nvPr>
        </p:nvSpPr>
        <p:spPr>
          <a:xfrm>
            <a:off x="311700" y="391350"/>
            <a:ext cx="8520599" cy="6261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t>‹#›</a:t>
            </a:fld>
            <a:endParaRPr lang="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391350"/>
            <a:ext cx="8520599" cy="6261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t>‹#›</a:t>
            </a:fld>
            <a:endParaRPr lang="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391350"/>
            <a:ext cx="8520599" cy="6261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t>‹#›</a:t>
            </a:fld>
            <a:endParaRPr lang="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91377"/>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t>‹#›</a:t>
            </a:fld>
            <a:endParaRPr lang="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dk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buFont typeface="Lato"/>
              <a:defRPr sz="4800" b="0">
                <a:solidFill>
                  <a:schemeClr val="lt1"/>
                </a:solidFill>
                <a:latin typeface="Lato"/>
                <a:ea typeface="Lato"/>
                <a:cs typeface="Lato"/>
                <a:sym typeface="Lato"/>
              </a:defRPr>
            </a:lvl1pPr>
            <a:lvl2pPr lvl="1">
              <a:spcBef>
                <a:spcPts val="0"/>
              </a:spcBef>
              <a:buClr>
                <a:schemeClr val="lt1"/>
              </a:buClr>
              <a:buSzPct val="100000"/>
              <a:buFont typeface="Lato"/>
              <a:defRPr sz="4800" b="0">
                <a:solidFill>
                  <a:schemeClr val="lt1"/>
                </a:solidFill>
                <a:latin typeface="Lato"/>
                <a:ea typeface="Lato"/>
                <a:cs typeface="Lato"/>
                <a:sym typeface="Lato"/>
              </a:defRPr>
            </a:lvl2pPr>
            <a:lvl3pPr lvl="2">
              <a:spcBef>
                <a:spcPts val="0"/>
              </a:spcBef>
              <a:buClr>
                <a:schemeClr val="lt1"/>
              </a:buClr>
              <a:buSzPct val="100000"/>
              <a:buFont typeface="Lato"/>
              <a:defRPr sz="4800" b="0">
                <a:solidFill>
                  <a:schemeClr val="lt1"/>
                </a:solidFill>
                <a:latin typeface="Lato"/>
                <a:ea typeface="Lato"/>
                <a:cs typeface="Lato"/>
                <a:sym typeface="Lato"/>
              </a:defRPr>
            </a:lvl3pPr>
            <a:lvl4pPr lvl="3">
              <a:spcBef>
                <a:spcPts val="0"/>
              </a:spcBef>
              <a:buClr>
                <a:schemeClr val="lt1"/>
              </a:buClr>
              <a:buSzPct val="100000"/>
              <a:buFont typeface="Lato"/>
              <a:defRPr sz="4800" b="0">
                <a:solidFill>
                  <a:schemeClr val="lt1"/>
                </a:solidFill>
                <a:latin typeface="Lato"/>
                <a:ea typeface="Lato"/>
                <a:cs typeface="Lato"/>
                <a:sym typeface="Lato"/>
              </a:defRPr>
            </a:lvl4pPr>
            <a:lvl5pPr lvl="4">
              <a:spcBef>
                <a:spcPts val="0"/>
              </a:spcBef>
              <a:buClr>
                <a:schemeClr val="lt1"/>
              </a:buClr>
              <a:buSzPct val="100000"/>
              <a:buFont typeface="Lato"/>
              <a:defRPr sz="4800" b="0">
                <a:solidFill>
                  <a:schemeClr val="lt1"/>
                </a:solidFill>
                <a:latin typeface="Lato"/>
                <a:ea typeface="Lato"/>
                <a:cs typeface="Lato"/>
                <a:sym typeface="Lato"/>
              </a:defRPr>
            </a:lvl5pPr>
            <a:lvl6pPr lvl="5">
              <a:spcBef>
                <a:spcPts val="0"/>
              </a:spcBef>
              <a:buClr>
                <a:schemeClr val="lt1"/>
              </a:buClr>
              <a:buSzPct val="100000"/>
              <a:buFont typeface="Lato"/>
              <a:defRPr sz="4800" b="0">
                <a:solidFill>
                  <a:schemeClr val="lt1"/>
                </a:solidFill>
                <a:latin typeface="Lato"/>
                <a:ea typeface="Lato"/>
                <a:cs typeface="Lato"/>
                <a:sym typeface="Lato"/>
              </a:defRPr>
            </a:lvl6pPr>
            <a:lvl7pPr lvl="6">
              <a:spcBef>
                <a:spcPts val="0"/>
              </a:spcBef>
              <a:buClr>
                <a:schemeClr val="lt1"/>
              </a:buClr>
              <a:buSzPct val="100000"/>
              <a:buFont typeface="Lato"/>
              <a:defRPr sz="4800" b="0">
                <a:solidFill>
                  <a:schemeClr val="lt1"/>
                </a:solidFill>
                <a:latin typeface="Lato"/>
                <a:ea typeface="Lato"/>
                <a:cs typeface="Lato"/>
                <a:sym typeface="Lato"/>
              </a:defRPr>
            </a:lvl7pPr>
            <a:lvl8pPr lvl="7">
              <a:spcBef>
                <a:spcPts val="0"/>
              </a:spcBef>
              <a:buClr>
                <a:schemeClr val="lt1"/>
              </a:buClr>
              <a:buSzPct val="100000"/>
              <a:buFont typeface="Lato"/>
              <a:defRPr sz="4800" b="0">
                <a:solidFill>
                  <a:schemeClr val="lt1"/>
                </a:solidFill>
                <a:latin typeface="Lato"/>
                <a:ea typeface="Lato"/>
                <a:cs typeface="Lato"/>
                <a:sym typeface="Lato"/>
              </a:defRPr>
            </a:lvl8pPr>
            <a:lvl9pPr lvl="8">
              <a:spcBef>
                <a:spcPts val="0"/>
              </a:spcBef>
              <a:buClr>
                <a:schemeClr val="lt1"/>
              </a:buClr>
              <a:buSzPct val="100000"/>
              <a:buFont typeface="Lato"/>
              <a:defRPr sz="4800" b="0">
                <a:solidFill>
                  <a:schemeClr val="lt1"/>
                </a:solidFill>
                <a:latin typeface="Lato"/>
                <a:ea typeface="Lato"/>
                <a:cs typeface="Lato"/>
                <a:sym typeface="Lato"/>
              </a:defRPr>
            </a:lvl9pPr>
          </a:lstStyle>
          <a:p>
            <a:endParaRPr/>
          </a:p>
        </p:txBody>
      </p:sp>
      <p:sp>
        <p:nvSpPr>
          <p:cNvPr id="37" name="Shape 37"/>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solidFill>
                  <a:schemeClr val="lt1"/>
                </a:solidFill>
              </a:rPr>
              <a:t>‹#›</a:t>
            </a:fld>
            <a:endParaRPr lang="es">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25"/>
            <a:ext cx="4572000" cy="51434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1" name="Shape 41"/>
          <p:cNvSpPr txBox="1">
            <a:spLocks noGrp="1"/>
          </p:cNvSpPr>
          <p:nvPr>
            <p:ph type="title"/>
          </p:nvPr>
        </p:nvSpPr>
        <p:spPr>
          <a:xfrm>
            <a:off x="265500" y="1107950"/>
            <a:ext cx="4045199" cy="16836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845200"/>
            <a:ext cx="4045199"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4" name="Shape 44"/>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solidFill>
                  <a:schemeClr val="lt1"/>
                </a:solidFill>
              </a:rPr>
              <a:t>‹#›</a:t>
            </a:fld>
            <a:endParaRPr lang="es">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9500" y="4230575"/>
            <a:ext cx="5998800" cy="598799"/>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7" name="Shape 47"/>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t>‹#›</a:t>
            </a:fld>
            <a:endParaRPr lang="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91350"/>
            <a:ext cx="8520599" cy="626100"/>
          </a:xfrm>
          <a:prstGeom prst="rect">
            <a:avLst/>
          </a:prstGeom>
          <a:noFill/>
          <a:ln>
            <a:noFill/>
          </a:ln>
        </p:spPr>
        <p:txBody>
          <a:bodyPr lIns="91425" tIns="91425" rIns="91425" bIns="91425" anchor="t" anchorCtr="0"/>
          <a:lstStyle>
            <a:lvl1pPr lv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lvl="1">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lvl="2">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lvl="3">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lvl="4">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lvl="5">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lvl="6">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lvl="7">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lvl="8">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a:endParaRPr/>
          </a:p>
        </p:txBody>
      </p:sp>
      <p:sp>
        <p:nvSpPr>
          <p:cNvPr id="8" name="Shape 8"/>
          <p:cNvSpPr txBox="1">
            <a:spLocks noGrp="1"/>
          </p:cNvSpPr>
          <p:nvPr>
            <p:ph type="sldNum" idx="12"/>
          </p:nvPr>
        </p:nvSpPr>
        <p:spPr>
          <a:xfrm>
            <a:off x="8490250" y="4681009"/>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s" sz="1000">
                <a:solidFill>
                  <a:schemeClr val="dk2"/>
                </a:solidFill>
                <a:latin typeface="Lato"/>
                <a:ea typeface="Lato"/>
                <a:cs typeface="Lato"/>
                <a:sym typeface="Lato"/>
              </a:rPr>
              <a:t>‹#›</a:t>
            </a:fld>
            <a:endParaRPr lang="es" sz="1000">
              <a:solidFill>
                <a:schemeClr val="dk2"/>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3096250" y="1627200"/>
            <a:ext cx="2951399" cy="1584300"/>
          </a:xfrm>
          <a:prstGeom prst="rect">
            <a:avLst/>
          </a:prstGeom>
        </p:spPr>
        <p:txBody>
          <a:bodyPr lIns="91425" tIns="91425" rIns="91425" bIns="91425" anchor="ctr" anchorCtr="0">
            <a:noAutofit/>
          </a:bodyPr>
          <a:lstStyle/>
          <a:p>
            <a:pPr lvl="0">
              <a:spcBef>
                <a:spcPts val="0"/>
              </a:spcBef>
              <a:buNone/>
            </a:pPr>
            <a:r>
              <a:rPr lang="es"/>
              <a:t>Español en el condado de Monterey</a:t>
            </a:r>
          </a:p>
        </p:txBody>
      </p:sp>
      <p:sp>
        <p:nvSpPr>
          <p:cNvPr id="60" name="Shape 60"/>
          <p:cNvSpPr txBox="1">
            <a:spLocks noGrp="1"/>
          </p:cNvSpPr>
          <p:nvPr>
            <p:ph type="subTitle" idx="1"/>
          </p:nvPr>
        </p:nvSpPr>
        <p:spPr>
          <a:xfrm>
            <a:off x="311700" y="4049250"/>
            <a:ext cx="8520599" cy="792600"/>
          </a:xfrm>
          <a:prstGeom prst="rect">
            <a:avLst/>
          </a:prstGeom>
        </p:spPr>
        <p:txBody>
          <a:bodyPr lIns="91425" tIns="91425" rIns="91425" bIns="91425" anchor="b" anchorCtr="0">
            <a:noAutofit/>
          </a:bodyPr>
          <a:lstStyle/>
          <a:p>
            <a:pPr lvl="0">
              <a:spcBef>
                <a:spcPts val="0"/>
              </a:spcBef>
              <a:buNone/>
            </a:pPr>
            <a:r>
              <a:rPr lang="es">
                <a:solidFill>
                  <a:schemeClr val="dk1"/>
                </a:solidFill>
              </a:rPr>
              <a:t>Julissa Garcia, Pedro Guerrero, Laura Medrano</a:t>
            </a:r>
          </a:p>
        </p:txBody>
      </p:sp>
      <p:pic>
        <p:nvPicPr>
          <p:cNvPr id="61" name="Shape 61"/>
          <p:cNvPicPr preferRelativeResize="0"/>
          <p:nvPr/>
        </p:nvPicPr>
        <p:blipFill>
          <a:blip r:embed="rId3">
            <a:alphaModFix/>
          </a:blip>
          <a:stretch>
            <a:fillRect/>
          </a:stretch>
        </p:blipFill>
        <p:spPr>
          <a:xfrm>
            <a:off x="159299" y="162799"/>
            <a:ext cx="2143800" cy="2918175"/>
          </a:xfrm>
          <a:prstGeom prst="rect">
            <a:avLst/>
          </a:prstGeom>
          <a:noFill/>
          <a:ln>
            <a:noFill/>
          </a:ln>
        </p:spPr>
      </p:pic>
      <p:pic>
        <p:nvPicPr>
          <p:cNvPr id="62" name="Shape 62"/>
          <p:cNvPicPr preferRelativeResize="0"/>
          <p:nvPr/>
        </p:nvPicPr>
        <p:blipFill>
          <a:blip r:embed="rId4">
            <a:alphaModFix/>
          </a:blip>
          <a:stretch>
            <a:fillRect/>
          </a:stretch>
        </p:blipFill>
        <p:spPr>
          <a:xfrm>
            <a:off x="159300" y="3211502"/>
            <a:ext cx="2143800" cy="1213472"/>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rtl="0">
              <a:spcBef>
                <a:spcPts val="0"/>
              </a:spcBef>
              <a:buNone/>
            </a:pPr>
            <a:r>
              <a:rPr lang="es"/>
              <a:t>Diferencia entre “ver” y”mirar”</a:t>
            </a:r>
          </a:p>
        </p:txBody>
      </p:sp>
      <p:sp>
        <p:nvSpPr>
          <p:cNvPr id="118" name="Shape 118"/>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buNone/>
            </a:pPr>
            <a:r>
              <a:rPr lang="es"/>
              <a:t>Tomando en cuenta la clasificación de verbos según su significado que hace Rothstein (2004) podemos distinguir a estos dos verbos de la siguiente manera: </a:t>
            </a:r>
          </a:p>
        </p:txBody>
      </p:sp>
      <p:pic>
        <p:nvPicPr>
          <p:cNvPr id="119" name="Shape 119"/>
          <p:cNvPicPr preferRelativeResize="0"/>
          <p:nvPr/>
        </p:nvPicPr>
        <p:blipFill>
          <a:blip r:embed="rId3">
            <a:alphaModFix/>
          </a:blip>
          <a:stretch>
            <a:fillRect/>
          </a:stretch>
        </p:blipFill>
        <p:spPr>
          <a:xfrm>
            <a:off x="3443287" y="1443037"/>
            <a:ext cx="2257425" cy="2257425"/>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graphicFrame>
        <p:nvGraphicFramePr>
          <p:cNvPr id="124" name="Shape 124"/>
          <p:cNvGraphicFramePr/>
          <p:nvPr/>
        </p:nvGraphicFramePr>
        <p:xfrm>
          <a:off x="1160650" y="1385475"/>
          <a:ext cx="3000000" cy="3000000"/>
        </p:xfrm>
        <a:graphic>
          <a:graphicData uri="http://schemas.openxmlformats.org/drawingml/2006/table">
            <a:tbl>
              <a:tblPr>
                <a:noFill/>
                <a:tableStyleId>{25F4D0D8-DF0F-4758-817C-7FF9AC29616D}</a:tableStyleId>
              </a:tblPr>
              <a:tblGrid>
                <a:gridCol w="2019300"/>
                <a:gridCol w="2076450"/>
                <a:gridCol w="2076450"/>
              </a:tblGrid>
              <a:tr h="828675">
                <a:tc>
                  <a:txBody>
                    <a:bodyPr/>
                    <a:lstStyle/>
                    <a:p>
                      <a:pPr lvl="0" rtl="0">
                        <a:lnSpc>
                          <a:spcPct val="115000"/>
                        </a:lnSpc>
                        <a:spcBef>
                          <a:spcPts val="0"/>
                        </a:spcBef>
                        <a:buNone/>
                      </a:pPr>
                      <a:r>
                        <a:rPr lang="es" sz="1200" b="1">
                          <a:latin typeface="Times New Roman"/>
                          <a:ea typeface="Times New Roman"/>
                          <a:cs typeface="Times New Roman"/>
                          <a:sym typeface="Times New Roman"/>
                        </a:rPr>
                        <a:t>Actividad</a:t>
                      </a:r>
                    </a:p>
                  </a:txBody>
                  <a:tcPr marL="91425" marR="91425" marT="91425" marB="91425"/>
                </a:tc>
                <a:tc>
                  <a:txBody>
                    <a:bodyPr/>
                    <a:lstStyle/>
                    <a:p>
                      <a:pPr lvl="0" rtl="0">
                        <a:lnSpc>
                          <a:spcPct val="115000"/>
                        </a:lnSpc>
                        <a:spcBef>
                          <a:spcPts val="0"/>
                        </a:spcBef>
                        <a:buNone/>
                      </a:pPr>
                      <a:r>
                        <a:rPr lang="es" sz="1200" b="1">
                          <a:latin typeface="Times New Roman"/>
                          <a:ea typeface="Times New Roman"/>
                          <a:cs typeface="Times New Roman"/>
                          <a:sym typeface="Times New Roman"/>
                        </a:rPr>
                        <a:t>ver</a:t>
                      </a:r>
                    </a:p>
                    <a:p>
                      <a:pPr lvl="0" rtl="0">
                        <a:lnSpc>
                          <a:spcPct val="115000"/>
                        </a:lnSpc>
                        <a:spcBef>
                          <a:spcPts val="0"/>
                        </a:spcBef>
                        <a:buNone/>
                      </a:pPr>
                      <a:r>
                        <a:rPr lang="es" sz="1200" b="1">
                          <a:latin typeface="Times New Roman"/>
                          <a:ea typeface="Times New Roman"/>
                          <a:cs typeface="Times New Roman"/>
                          <a:sym typeface="Times New Roman"/>
                        </a:rPr>
                        <a:t>+pasos-telicidad</a:t>
                      </a:r>
                    </a:p>
                    <a:p>
                      <a:pPr lvl="0" rtl="0">
                        <a:lnSpc>
                          <a:spcPct val="115000"/>
                        </a:lnSpc>
                        <a:spcBef>
                          <a:spcPts val="0"/>
                        </a:spcBef>
                        <a:buNone/>
                      </a:pPr>
                      <a:r>
                        <a:rPr lang="es" sz="1200">
                          <a:latin typeface="Times New Roman"/>
                          <a:ea typeface="Times New Roman"/>
                          <a:cs typeface="Times New Roman"/>
                          <a:sym typeface="Times New Roman"/>
                        </a:rPr>
                        <a:t>“Estoy viendo la casa.”</a:t>
                      </a:r>
                    </a:p>
                  </a:txBody>
                  <a:tcPr marL="91425" marR="91425" marT="91425" marB="91425"/>
                </a:tc>
                <a:tc>
                  <a:txBody>
                    <a:bodyPr/>
                    <a:lstStyle/>
                    <a:p>
                      <a:pPr lvl="0" rtl="0">
                        <a:lnSpc>
                          <a:spcPct val="115000"/>
                        </a:lnSpc>
                        <a:spcBef>
                          <a:spcPts val="0"/>
                        </a:spcBef>
                        <a:buNone/>
                      </a:pPr>
                      <a:r>
                        <a:rPr lang="es" sz="1200" b="1">
                          <a:latin typeface="Times New Roman"/>
                          <a:ea typeface="Times New Roman"/>
                          <a:cs typeface="Times New Roman"/>
                          <a:sym typeface="Times New Roman"/>
                        </a:rPr>
                        <a:t>Mirar</a:t>
                      </a:r>
                    </a:p>
                    <a:p>
                      <a:pPr lvl="0" rtl="0">
                        <a:lnSpc>
                          <a:spcPct val="115000"/>
                        </a:lnSpc>
                        <a:spcBef>
                          <a:spcPts val="0"/>
                        </a:spcBef>
                        <a:buNone/>
                      </a:pPr>
                      <a:r>
                        <a:rPr lang="es" sz="1200" b="1">
                          <a:latin typeface="Times New Roman"/>
                          <a:ea typeface="Times New Roman"/>
                          <a:cs typeface="Times New Roman"/>
                          <a:sym typeface="Times New Roman"/>
                        </a:rPr>
                        <a:t>+pasos-telicidad</a:t>
                      </a:r>
                    </a:p>
                    <a:p>
                      <a:pPr lvl="0" rtl="0">
                        <a:lnSpc>
                          <a:spcPct val="115000"/>
                        </a:lnSpc>
                        <a:spcBef>
                          <a:spcPts val="0"/>
                        </a:spcBef>
                        <a:buNone/>
                      </a:pPr>
                      <a:r>
                        <a:rPr lang="es" sz="1200">
                          <a:latin typeface="Times New Roman"/>
                          <a:ea typeface="Times New Roman"/>
                          <a:cs typeface="Times New Roman"/>
                          <a:sym typeface="Times New Roman"/>
                        </a:rPr>
                        <a:t>“Estoy mirando televisión.”</a:t>
                      </a:r>
                    </a:p>
                  </a:txBody>
                  <a:tcPr marL="91425" marR="91425" marT="91425" marB="91425"/>
                </a:tc>
              </a:tr>
              <a:tr h="828675">
                <a:tc>
                  <a:txBody>
                    <a:bodyPr/>
                    <a:lstStyle/>
                    <a:p>
                      <a:pPr lvl="0" rtl="0">
                        <a:lnSpc>
                          <a:spcPct val="115000"/>
                        </a:lnSpc>
                        <a:spcBef>
                          <a:spcPts val="0"/>
                        </a:spcBef>
                        <a:buNone/>
                      </a:pPr>
                      <a:r>
                        <a:rPr lang="es" sz="1200" b="1">
                          <a:latin typeface="Times New Roman"/>
                          <a:ea typeface="Times New Roman"/>
                          <a:cs typeface="Times New Roman"/>
                          <a:sym typeface="Times New Roman"/>
                        </a:rPr>
                        <a:t>Logros (punto terminal)</a:t>
                      </a:r>
                    </a:p>
                  </a:txBody>
                  <a:tcPr marL="91425" marR="91425" marT="91425" marB="91425"/>
                </a:tc>
                <a:tc>
                  <a:txBody>
                    <a:bodyPr/>
                    <a:lstStyle/>
                    <a:p>
                      <a:pPr lvl="0" rtl="0">
                        <a:lnSpc>
                          <a:spcPct val="115000"/>
                        </a:lnSpc>
                        <a:spcBef>
                          <a:spcPts val="0"/>
                        </a:spcBef>
                        <a:buNone/>
                      </a:pPr>
                      <a:r>
                        <a:rPr lang="es" sz="1200" b="1">
                          <a:latin typeface="Times New Roman"/>
                          <a:ea typeface="Times New Roman"/>
                          <a:cs typeface="Times New Roman"/>
                          <a:sym typeface="Times New Roman"/>
                        </a:rPr>
                        <a:t>+pasos+telicidad</a:t>
                      </a:r>
                    </a:p>
                    <a:p>
                      <a:pPr lvl="0" rtl="0">
                        <a:lnSpc>
                          <a:spcPct val="115000"/>
                        </a:lnSpc>
                        <a:spcBef>
                          <a:spcPts val="0"/>
                        </a:spcBef>
                        <a:buNone/>
                      </a:pPr>
                      <a:r>
                        <a:rPr lang="es" sz="1200">
                          <a:latin typeface="Times New Roman"/>
                          <a:ea typeface="Times New Roman"/>
                          <a:cs typeface="Times New Roman"/>
                          <a:sym typeface="Times New Roman"/>
                        </a:rPr>
                        <a:t>“Anoche vi la película.”</a:t>
                      </a:r>
                    </a:p>
                  </a:txBody>
                  <a:tcPr marL="91425" marR="91425" marT="91425" marB="91425"/>
                </a:tc>
                <a:tc>
                  <a:txBody>
                    <a:bodyPr/>
                    <a:lstStyle/>
                    <a:p>
                      <a:pPr lvl="0" rtl="0">
                        <a:lnSpc>
                          <a:spcPct val="115000"/>
                        </a:lnSpc>
                        <a:spcBef>
                          <a:spcPts val="0"/>
                        </a:spcBef>
                        <a:buNone/>
                      </a:pPr>
                      <a:r>
                        <a:rPr lang="es" sz="1200" b="1">
                          <a:latin typeface="Times New Roman"/>
                          <a:ea typeface="Times New Roman"/>
                          <a:cs typeface="Times New Roman"/>
                          <a:sym typeface="Times New Roman"/>
                        </a:rPr>
                        <a:t>+pasos+telicidad</a:t>
                      </a:r>
                    </a:p>
                    <a:p>
                      <a:pPr lvl="0" rtl="0">
                        <a:lnSpc>
                          <a:spcPct val="115000"/>
                        </a:lnSpc>
                        <a:spcBef>
                          <a:spcPts val="0"/>
                        </a:spcBef>
                        <a:buNone/>
                      </a:pPr>
                      <a:r>
                        <a:rPr lang="es" sz="1200">
                          <a:latin typeface="Times New Roman"/>
                          <a:ea typeface="Times New Roman"/>
                          <a:cs typeface="Times New Roman"/>
                          <a:sym typeface="Times New Roman"/>
                        </a:rPr>
                        <a:t>“Ayer  mir</a:t>
                      </a:r>
                      <a:r>
                        <a:rPr lang="es" sz="1200">
                          <a:solidFill>
                            <a:srgbClr val="222222"/>
                          </a:solidFill>
                          <a:latin typeface="Times New Roman"/>
                          <a:ea typeface="Times New Roman"/>
                          <a:cs typeface="Times New Roman"/>
                          <a:sym typeface="Times New Roman"/>
                        </a:rPr>
                        <a:t>é</a:t>
                      </a:r>
                      <a:r>
                        <a:rPr lang="es" sz="1200">
                          <a:solidFill>
                            <a:srgbClr val="545454"/>
                          </a:solidFill>
                          <a:latin typeface="Times New Roman"/>
                          <a:ea typeface="Times New Roman"/>
                          <a:cs typeface="Times New Roman"/>
                          <a:sym typeface="Times New Roman"/>
                        </a:rPr>
                        <a:t> la </a:t>
                      </a:r>
                      <a:r>
                        <a:rPr lang="es" sz="1200">
                          <a:latin typeface="Times New Roman"/>
                          <a:ea typeface="Times New Roman"/>
                          <a:cs typeface="Times New Roman"/>
                          <a:sym typeface="Times New Roman"/>
                        </a:rPr>
                        <a:t>película “Lincoln” con mi mam</a:t>
                      </a:r>
                      <a:r>
                        <a:rPr lang="es" sz="1100">
                          <a:solidFill>
                            <a:srgbClr val="222222"/>
                          </a:solidFill>
                        </a:rPr>
                        <a:t>á.</a:t>
                      </a:r>
                      <a:r>
                        <a:rPr lang="es" sz="1200">
                          <a:latin typeface="Times New Roman"/>
                          <a:ea typeface="Times New Roman"/>
                          <a:cs typeface="Times New Roman"/>
                          <a:sym typeface="Times New Roman"/>
                        </a:rPr>
                        <a:t>”</a:t>
                      </a:r>
                    </a:p>
                  </a:txBody>
                  <a:tcPr marL="91425" marR="91425" marT="91425" marB="91425"/>
                </a:tc>
              </a:tr>
              <a:tr h="828675">
                <a:tc>
                  <a:txBody>
                    <a:bodyPr/>
                    <a:lstStyle/>
                    <a:p>
                      <a:pPr lvl="0" rtl="0">
                        <a:lnSpc>
                          <a:spcPct val="115000"/>
                        </a:lnSpc>
                        <a:spcBef>
                          <a:spcPts val="0"/>
                        </a:spcBef>
                        <a:buNone/>
                      </a:pPr>
                      <a:r>
                        <a:rPr lang="es" sz="1200" b="1">
                          <a:latin typeface="Times New Roman"/>
                          <a:ea typeface="Times New Roman"/>
                          <a:cs typeface="Times New Roman"/>
                          <a:sym typeface="Times New Roman"/>
                        </a:rPr>
                        <a:t>Logros (eventos instantáneos)</a:t>
                      </a:r>
                    </a:p>
                  </a:txBody>
                  <a:tcPr marL="91425" marR="91425" marT="91425" marB="91425"/>
                </a:tc>
                <a:tc>
                  <a:txBody>
                    <a:bodyPr/>
                    <a:lstStyle/>
                    <a:p>
                      <a:pPr lvl="0" rtl="0">
                        <a:lnSpc>
                          <a:spcPct val="115000"/>
                        </a:lnSpc>
                        <a:spcBef>
                          <a:spcPts val="0"/>
                        </a:spcBef>
                        <a:buNone/>
                      </a:pPr>
                      <a:r>
                        <a:rPr lang="es" sz="1200" b="1">
                          <a:latin typeface="Times New Roman"/>
                          <a:ea typeface="Times New Roman"/>
                          <a:cs typeface="Times New Roman"/>
                          <a:sym typeface="Times New Roman"/>
                        </a:rPr>
                        <a:t>-pasos+telicidad</a:t>
                      </a:r>
                    </a:p>
                    <a:p>
                      <a:pPr lvl="0" rtl="0">
                        <a:lnSpc>
                          <a:spcPct val="115000"/>
                        </a:lnSpc>
                        <a:spcBef>
                          <a:spcPts val="0"/>
                        </a:spcBef>
                        <a:buNone/>
                      </a:pPr>
                      <a:r>
                        <a:rPr lang="es" sz="1200">
                          <a:latin typeface="Times New Roman"/>
                          <a:ea typeface="Times New Roman"/>
                          <a:cs typeface="Times New Roman"/>
                          <a:sym typeface="Times New Roman"/>
                        </a:rPr>
                        <a:t>“Iba caminando y vi un accidente.”</a:t>
                      </a:r>
                    </a:p>
                  </a:txBody>
                  <a:tcPr marL="91425" marR="91425" marT="91425" marB="91425"/>
                </a:tc>
                <a:tc>
                  <a:txBody>
                    <a:bodyPr/>
                    <a:lstStyle/>
                    <a:p>
                      <a:pPr lvl="0" rtl="0">
                        <a:lnSpc>
                          <a:spcPct val="115000"/>
                        </a:lnSpc>
                        <a:spcBef>
                          <a:spcPts val="0"/>
                        </a:spcBef>
                        <a:buNone/>
                      </a:pPr>
                      <a:r>
                        <a:rPr lang="es" sz="1200">
                          <a:latin typeface="Times New Roman"/>
                          <a:ea typeface="Times New Roman"/>
                          <a:cs typeface="Times New Roman"/>
                          <a:sym typeface="Times New Roman"/>
                        </a:rPr>
                        <a:t>* “Iba caminando y mir</a:t>
                      </a:r>
                      <a:r>
                        <a:rPr lang="es" sz="1200">
                          <a:solidFill>
                            <a:srgbClr val="222222"/>
                          </a:solidFill>
                          <a:latin typeface="Times New Roman"/>
                          <a:ea typeface="Times New Roman"/>
                          <a:cs typeface="Times New Roman"/>
                          <a:sym typeface="Times New Roman"/>
                        </a:rPr>
                        <a:t>é un accidente.</a:t>
                      </a:r>
                      <a:r>
                        <a:rPr lang="es" sz="1200">
                          <a:latin typeface="Times New Roman"/>
                          <a:ea typeface="Times New Roman"/>
                          <a:cs typeface="Times New Roman"/>
                          <a:sym typeface="Times New Roman"/>
                        </a:rPr>
                        <a:t>”</a:t>
                      </a:r>
                    </a:p>
                  </a:txBody>
                  <a:tcPr marL="91425" marR="91425" marT="91425" marB="91425"/>
                </a:tc>
              </a:tr>
              <a:tr h="828675">
                <a:tc>
                  <a:txBody>
                    <a:bodyPr/>
                    <a:lstStyle/>
                    <a:p>
                      <a:pPr lvl="0" rtl="0">
                        <a:lnSpc>
                          <a:spcPct val="115000"/>
                        </a:lnSpc>
                        <a:spcBef>
                          <a:spcPts val="0"/>
                        </a:spcBef>
                        <a:buNone/>
                      </a:pPr>
                      <a:r>
                        <a:rPr lang="es" sz="1200" b="1">
                          <a:latin typeface="Times New Roman"/>
                          <a:ea typeface="Times New Roman"/>
                          <a:cs typeface="Times New Roman"/>
                          <a:sym typeface="Times New Roman"/>
                        </a:rPr>
                        <a:t>Estados</a:t>
                      </a:r>
                    </a:p>
                  </a:txBody>
                  <a:tcPr marL="91425" marR="91425" marT="91425" marB="91425"/>
                </a:tc>
                <a:tc>
                  <a:txBody>
                    <a:bodyPr/>
                    <a:lstStyle/>
                    <a:p>
                      <a:pPr lvl="0" rtl="0">
                        <a:lnSpc>
                          <a:spcPct val="115000"/>
                        </a:lnSpc>
                        <a:spcBef>
                          <a:spcPts val="0"/>
                        </a:spcBef>
                        <a:buNone/>
                      </a:pPr>
                      <a:r>
                        <a:rPr lang="es" sz="1200" b="1">
                          <a:latin typeface="Times New Roman"/>
                          <a:ea typeface="Times New Roman"/>
                          <a:cs typeface="Times New Roman"/>
                          <a:sym typeface="Times New Roman"/>
                        </a:rPr>
                        <a:t>-pasos-telicidad</a:t>
                      </a:r>
                    </a:p>
                    <a:p>
                      <a:pPr lvl="0" rtl="0">
                        <a:lnSpc>
                          <a:spcPct val="115000"/>
                        </a:lnSpc>
                        <a:spcBef>
                          <a:spcPts val="0"/>
                        </a:spcBef>
                        <a:buNone/>
                      </a:pPr>
                      <a:r>
                        <a:rPr lang="es" sz="1200">
                          <a:latin typeface="Times New Roman"/>
                          <a:ea typeface="Times New Roman"/>
                          <a:cs typeface="Times New Roman"/>
                          <a:sym typeface="Times New Roman"/>
                        </a:rPr>
                        <a:t>“Carla se ve enferma.”</a:t>
                      </a:r>
                    </a:p>
                  </a:txBody>
                  <a:tcPr marL="91425" marR="91425" marT="91425" marB="91425"/>
                </a:tc>
                <a:tc>
                  <a:txBody>
                    <a:bodyPr/>
                    <a:lstStyle/>
                    <a:p>
                      <a:pPr lvl="0" rtl="0">
                        <a:lnSpc>
                          <a:spcPct val="115000"/>
                        </a:lnSpc>
                        <a:spcBef>
                          <a:spcPts val="0"/>
                        </a:spcBef>
                        <a:buNone/>
                      </a:pPr>
                      <a:r>
                        <a:rPr lang="es" sz="1200">
                          <a:latin typeface="Times New Roman"/>
                          <a:ea typeface="Times New Roman"/>
                          <a:cs typeface="Times New Roman"/>
                          <a:sym typeface="Times New Roman"/>
                        </a:rPr>
                        <a:t>* “Carla se mira espantada.” (mirarse- Reflexivo: mirar así mismo)</a:t>
                      </a:r>
                    </a:p>
                  </a:txBody>
                  <a:tcPr marL="91425" marR="91425" marT="91425" marB="91425"/>
                </a:tc>
              </a:tr>
            </a:tbl>
          </a:graphicData>
        </a:graphic>
      </p:graphicFrame>
      <p:sp>
        <p:nvSpPr>
          <p:cNvPr id="125" name="Shape 125"/>
          <p:cNvSpPr txBox="1">
            <a:spLocks noGrp="1"/>
          </p:cNvSpPr>
          <p:nvPr>
            <p:ph type="title"/>
          </p:nvPr>
        </p:nvSpPr>
        <p:spPr>
          <a:xfrm>
            <a:off x="279500" y="425700"/>
            <a:ext cx="8520599" cy="572699"/>
          </a:xfrm>
          <a:prstGeom prst="rect">
            <a:avLst/>
          </a:prstGeom>
        </p:spPr>
        <p:txBody>
          <a:bodyPr lIns="91425" tIns="91425" rIns="91425" bIns="91425" anchor="t" anchorCtr="0">
            <a:noAutofit/>
          </a:bodyPr>
          <a:lstStyle/>
          <a:p>
            <a:pPr lvl="0" rtl="0">
              <a:spcBef>
                <a:spcPts val="0"/>
              </a:spcBef>
              <a:buNone/>
            </a:pPr>
            <a:r>
              <a:rPr lang="es"/>
              <a:t>Diferencia entre “ver” y “mirar”(cont.)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rtl="0">
              <a:spcBef>
                <a:spcPts val="0"/>
              </a:spcBef>
              <a:buNone/>
            </a:pPr>
            <a:r>
              <a:rPr lang="es"/>
              <a:t>Resultados de “Ver/Verse”</a:t>
            </a:r>
          </a:p>
        </p:txBody>
      </p:sp>
      <p:sp>
        <p:nvSpPr>
          <p:cNvPr id="131" name="Shape 131"/>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228600" rtl="0">
              <a:spcBef>
                <a:spcPts val="0"/>
              </a:spcBef>
            </a:pPr>
            <a:r>
              <a:rPr lang="es"/>
              <a:t>47 instancias correctos del español estándar. </a:t>
            </a:r>
          </a:p>
          <a:p>
            <a:pPr marL="457200" lvl="0" indent="-228600" rtl="0">
              <a:spcBef>
                <a:spcPts val="0"/>
              </a:spcBef>
            </a:pPr>
            <a:r>
              <a:rPr lang="es"/>
              <a:t>8 instancias para expresar actividad (17%) </a:t>
            </a:r>
          </a:p>
          <a:p>
            <a:pPr marL="457200" lvl="0" indent="-228600" rtl="0">
              <a:spcBef>
                <a:spcPts val="0"/>
              </a:spcBef>
            </a:pPr>
            <a:r>
              <a:rPr lang="es"/>
              <a:t>14 instancias para expresar logros (eventos instantáneos) (30%) </a:t>
            </a:r>
          </a:p>
          <a:p>
            <a:pPr marL="457200" lvl="0" indent="-228600" rtl="0">
              <a:spcBef>
                <a:spcPts val="0"/>
              </a:spcBef>
            </a:pPr>
            <a:r>
              <a:rPr lang="es"/>
              <a:t>25 instancias para expresar estados (53%)</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algn="l">
              <a:spcBef>
                <a:spcPts val="0"/>
              </a:spcBef>
              <a:buClr>
                <a:schemeClr val="dk1"/>
              </a:buClr>
              <a:buSzPct val="45833"/>
              <a:buFont typeface="Arial"/>
              <a:buNone/>
            </a:pPr>
            <a:r>
              <a:rPr lang="es" sz="2400"/>
              <a:t>                     Usos de “ver/verse”</a:t>
            </a:r>
          </a:p>
        </p:txBody>
      </p:sp>
      <p:pic>
        <p:nvPicPr>
          <p:cNvPr id="137" name="Shape 137"/>
          <p:cNvPicPr preferRelativeResize="0"/>
          <p:nvPr/>
        </p:nvPicPr>
        <p:blipFill rotWithShape="1">
          <a:blip r:embed="rId3">
            <a:alphaModFix/>
          </a:blip>
          <a:srcRect l="645" t="793"/>
          <a:stretch/>
        </p:blipFill>
        <p:spPr>
          <a:xfrm>
            <a:off x="952750" y="1543225"/>
            <a:ext cx="5610574" cy="3361249"/>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algn="ctr">
              <a:spcBef>
                <a:spcPts val="0"/>
              </a:spcBef>
              <a:buClr>
                <a:schemeClr val="dk1"/>
              </a:buClr>
              <a:buSzPct val="45833"/>
              <a:buFont typeface="Arial"/>
              <a:buNone/>
            </a:pPr>
            <a:r>
              <a:rPr lang="es" sz="2400"/>
              <a:t>Resultados de “mirar/mirarse”</a:t>
            </a:r>
          </a:p>
        </p:txBody>
      </p:sp>
      <p:sp>
        <p:nvSpPr>
          <p:cNvPr id="143" name="Shape 143"/>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228600" algn="l" rtl="0">
              <a:lnSpc>
                <a:spcPct val="100000"/>
              </a:lnSpc>
              <a:spcBef>
                <a:spcPts val="0"/>
              </a:spcBef>
              <a:spcAft>
                <a:spcPts val="0"/>
              </a:spcAft>
            </a:pPr>
            <a:r>
              <a:rPr lang="es"/>
              <a:t>70 instancias de mirar/mirarse: 14% correctas; 86% incorrectas</a:t>
            </a:r>
          </a:p>
          <a:p>
            <a:pPr marL="457200" lvl="0" indent="-228600" algn="l" rtl="0">
              <a:lnSpc>
                <a:spcPct val="100000"/>
              </a:lnSpc>
              <a:spcBef>
                <a:spcPts val="0"/>
              </a:spcBef>
              <a:spcAft>
                <a:spcPts val="0"/>
              </a:spcAft>
            </a:pPr>
            <a:r>
              <a:rPr lang="es"/>
              <a:t>10 usos de mirar como actividad que reflejan las reglas del español estándar. </a:t>
            </a:r>
          </a:p>
          <a:p>
            <a:pPr lvl="0" algn="l" rtl="0">
              <a:lnSpc>
                <a:spcPct val="100000"/>
              </a:lnSpc>
              <a:spcBef>
                <a:spcPts val="0"/>
              </a:spcBef>
              <a:spcAft>
                <a:spcPts val="0"/>
              </a:spcAft>
              <a:buNone/>
            </a:pPr>
            <a:r>
              <a:rPr lang="es"/>
              <a:t>           Ejemplo: “Y la niña se sienta y está mirando una mariposa en las flores.” </a:t>
            </a:r>
          </a:p>
          <a:p>
            <a:pPr marL="457200" lvl="0" indent="-228600" algn="l" rtl="0">
              <a:lnSpc>
                <a:spcPct val="100000"/>
              </a:lnSpc>
              <a:spcBef>
                <a:spcPts val="0"/>
              </a:spcBef>
              <a:spcAft>
                <a:spcPts val="0"/>
              </a:spcAft>
            </a:pPr>
            <a:r>
              <a:rPr lang="es"/>
              <a:t>60 usos de mirar/mirarse que no reflejan las reglas del español estándar</a:t>
            </a:r>
          </a:p>
          <a:p>
            <a:pPr marL="457200" lvl="0" indent="-228600" algn="l" rtl="0">
              <a:lnSpc>
                <a:spcPct val="100000"/>
              </a:lnSpc>
              <a:spcBef>
                <a:spcPts val="0"/>
              </a:spcBef>
              <a:spcAft>
                <a:spcPts val="0"/>
              </a:spcAft>
            </a:pPr>
            <a:r>
              <a:rPr lang="es"/>
              <a:t>46 instancias para expresar estados (77%) </a:t>
            </a:r>
          </a:p>
          <a:p>
            <a:pPr marL="457200" lvl="0" indent="-228600" algn="l" rtl="0">
              <a:lnSpc>
                <a:spcPct val="100000"/>
              </a:lnSpc>
              <a:spcBef>
                <a:spcPts val="0"/>
              </a:spcBef>
              <a:spcAft>
                <a:spcPts val="0"/>
              </a:spcAft>
            </a:pPr>
            <a:r>
              <a:rPr lang="es"/>
              <a:t>Ejemplo: “Caperucita *se mira un poco preocupada porque cambió… *se mira más oscuro aquí que por donde iba caminando”. </a:t>
            </a:r>
          </a:p>
          <a:p>
            <a:pPr marL="457200" lvl="0" indent="-228600" algn="l">
              <a:lnSpc>
                <a:spcPct val="100000"/>
              </a:lnSpc>
              <a:spcBef>
                <a:spcPts val="0"/>
              </a:spcBef>
              <a:spcAft>
                <a:spcPts val="0"/>
              </a:spcAft>
            </a:pPr>
            <a:r>
              <a:rPr lang="es"/>
              <a:t>14 instancias para expresar logros (eventos instantáneos) (23%) Ejemplo: “Y es cuando la Caperucita Roja se le quitó la sábana, la cobija, y *miró que era el lobo”.</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algn="ctr" rtl="0">
              <a:spcBef>
                <a:spcPts val="0"/>
              </a:spcBef>
              <a:buClr>
                <a:schemeClr val="dk1"/>
              </a:buClr>
              <a:buSzPct val="45833"/>
              <a:buFont typeface="Arial"/>
              <a:buNone/>
            </a:pPr>
            <a:r>
              <a:rPr lang="es" sz="2400"/>
              <a:t>Usos de</a:t>
            </a:r>
            <a:r>
              <a:rPr lang="es" sz="2400" i="1"/>
              <a:t> “</a:t>
            </a:r>
            <a:r>
              <a:rPr lang="es" sz="2400"/>
              <a:t>mirar</a:t>
            </a:r>
            <a:r>
              <a:rPr lang="es" sz="2400" i="1"/>
              <a:t>/</a:t>
            </a:r>
            <a:r>
              <a:rPr lang="es" sz="2400"/>
              <a:t>mirarse</a:t>
            </a:r>
            <a:r>
              <a:rPr lang="es" sz="2400" i="1"/>
              <a:t>”</a:t>
            </a:r>
          </a:p>
          <a:p>
            <a:pPr lvl="0">
              <a:spcBef>
                <a:spcPts val="0"/>
              </a:spcBef>
              <a:buNone/>
            </a:pPr>
            <a:endParaRPr sz="1800"/>
          </a:p>
        </p:txBody>
      </p:sp>
      <p:pic>
        <p:nvPicPr>
          <p:cNvPr id="149" name="Shape 149"/>
          <p:cNvPicPr preferRelativeResize="0"/>
          <p:nvPr/>
        </p:nvPicPr>
        <p:blipFill>
          <a:blip r:embed="rId3">
            <a:alphaModFix/>
          </a:blip>
          <a:stretch>
            <a:fillRect/>
          </a:stretch>
        </p:blipFill>
        <p:spPr>
          <a:xfrm>
            <a:off x="733874" y="1017725"/>
            <a:ext cx="6734500" cy="3870974"/>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algn="ctr" rtl="0">
              <a:spcBef>
                <a:spcPts val="0"/>
              </a:spcBef>
              <a:buClr>
                <a:schemeClr val="dk1"/>
              </a:buClr>
              <a:buSzPct val="45833"/>
              <a:buFont typeface="Arial"/>
              <a:buNone/>
            </a:pPr>
            <a:r>
              <a:rPr lang="es" sz="2400"/>
              <a:t>Interpretación de resultados</a:t>
            </a:r>
          </a:p>
          <a:p>
            <a:pPr lvl="0">
              <a:spcBef>
                <a:spcPts val="0"/>
              </a:spcBef>
              <a:buNone/>
            </a:pPr>
            <a:endParaRPr/>
          </a:p>
        </p:txBody>
      </p:sp>
      <p:sp>
        <p:nvSpPr>
          <p:cNvPr id="155" name="Shape 155"/>
          <p:cNvSpPr txBox="1">
            <a:spLocks noGrp="1"/>
          </p:cNvSpPr>
          <p:nvPr>
            <p:ph type="body" idx="1"/>
          </p:nvPr>
        </p:nvSpPr>
        <p:spPr>
          <a:xfrm>
            <a:off x="337450" y="1017725"/>
            <a:ext cx="8520599" cy="3416400"/>
          </a:xfrm>
          <a:prstGeom prst="rect">
            <a:avLst/>
          </a:prstGeom>
        </p:spPr>
        <p:txBody>
          <a:bodyPr lIns="91425" tIns="91425" rIns="91425" bIns="91425" anchor="t" anchorCtr="0">
            <a:noAutofit/>
          </a:bodyPr>
          <a:lstStyle/>
          <a:p>
            <a:pPr lvl="0" rtl="0">
              <a:lnSpc>
                <a:spcPct val="100000"/>
              </a:lnSpc>
              <a:spcBef>
                <a:spcPts val="640"/>
              </a:spcBef>
              <a:spcAft>
                <a:spcPts val="0"/>
              </a:spcAft>
              <a:buClr>
                <a:schemeClr val="dk1"/>
              </a:buClr>
              <a:buSzPct val="78571"/>
              <a:buFont typeface="Arial"/>
              <a:buNone/>
            </a:pPr>
            <a:r>
              <a:rPr lang="es" sz="1400"/>
              <a:t>Reemplazo de “ver” en la forma pronominal (“verse”) por la forma reflexiva de “mirar” (“mirarse”) para expresar estados:</a:t>
            </a:r>
          </a:p>
          <a:p>
            <a:pPr marL="457200" lvl="0" indent="-317500" rtl="0">
              <a:lnSpc>
                <a:spcPct val="100000"/>
              </a:lnSpc>
              <a:spcBef>
                <a:spcPts val="640"/>
              </a:spcBef>
              <a:spcAft>
                <a:spcPts val="0"/>
              </a:spcAft>
              <a:buClr>
                <a:schemeClr val="dk2"/>
              </a:buClr>
              <a:buSzPct val="100000"/>
              <a:buFont typeface="Arial"/>
              <a:buChar char="•"/>
            </a:pPr>
            <a:r>
              <a:rPr lang="es" sz="1400"/>
              <a:t>Puede explicarse como un caso de transferencia de la lengua mayoritaria (inglés) a la minoritaria (español) como se ha reportado en estudios anteriores (por ejemplo, Montrul &amp; Ionin, 2010). </a:t>
            </a:r>
          </a:p>
          <a:p>
            <a:pPr marL="457200" lvl="0" indent="-317500" rtl="0">
              <a:lnSpc>
                <a:spcPct val="100000"/>
              </a:lnSpc>
              <a:spcBef>
                <a:spcPts val="640"/>
              </a:spcBef>
              <a:spcAft>
                <a:spcPts val="0"/>
              </a:spcAft>
              <a:buClr>
                <a:schemeClr val="dk2"/>
              </a:buClr>
              <a:buSzPct val="100000"/>
              <a:buFont typeface="Arial"/>
              <a:buChar char="•"/>
            </a:pPr>
            <a:r>
              <a:rPr lang="es" sz="1400"/>
              <a:t>Existe una similitud semántica entre “mirar” y “look” y ésta se transferiría directamente y se extendería semánticamente a la forma reflexiva “mirarse” en oraciones como “She looks sad”, manifestándose como “Se mira triste” en vez de la forma estándar “Se ve triste”.  </a:t>
            </a:r>
          </a:p>
          <a:p>
            <a:pPr marL="457200" lvl="0" indent="-317500">
              <a:lnSpc>
                <a:spcPct val="100000"/>
              </a:lnSpc>
              <a:spcBef>
                <a:spcPts val="640"/>
              </a:spcBef>
              <a:spcAft>
                <a:spcPts val="0"/>
              </a:spcAft>
              <a:buClr>
                <a:schemeClr val="dk2"/>
              </a:buClr>
              <a:buSzPct val="100000"/>
              <a:buFont typeface="Arial"/>
              <a:buChar char="•"/>
            </a:pPr>
            <a:r>
              <a:rPr lang="es" sz="1400"/>
              <a:t>Este un ejemplo del proceso que Silva Corvalán (1994) llama </a:t>
            </a:r>
            <a:r>
              <a:rPr lang="es" sz="1400" b="1"/>
              <a:t>simplificación</a:t>
            </a:r>
            <a:r>
              <a:rPr lang="es" sz="1400"/>
              <a:t> y que define de esta forma: “La simplificación consiste de una alta frecuencia de uso de una forma X  [</a:t>
            </a:r>
            <a:r>
              <a:rPr lang="es" sz="1400" b="1"/>
              <a:t>en este caso, “mirar” / “mirarse”</a:t>
            </a:r>
            <a:r>
              <a:rPr lang="es" sz="1400"/>
              <a:t>] en un contexto Y [</a:t>
            </a:r>
            <a:r>
              <a:rPr lang="es" sz="1400" b="1"/>
              <a:t>para referirse a estados</a:t>
            </a:r>
            <a:r>
              <a:rPr lang="es" sz="1400"/>
              <a:t>] ]a costa de una forma Z [</a:t>
            </a:r>
            <a:r>
              <a:rPr lang="es" sz="1400" b="1"/>
              <a:t>en este caso, “ver” / “verse”</a:t>
            </a:r>
            <a:r>
              <a:rPr lang="es" sz="1400"/>
              <a:t>], generalmente con la cual se encuentra en competición y está semánticamente relacionada con X, donde las dos formas, X y Z se encontraban en la lengua antes de la iniciación de la simplificación. Es así que entonces X es una forma en expansión y Z es una forma que se contrae o se disminuye en su uso. (Silva-Corvalán, pg. 3)</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algn="ctr" rtl="0">
              <a:spcBef>
                <a:spcPts val="0"/>
              </a:spcBef>
              <a:buClr>
                <a:schemeClr val="dk1"/>
              </a:buClr>
              <a:buSzPct val="61111"/>
              <a:buFont typeface="Arial"/>
              <a:buNone/>
            </a:pPr>
            <a:r>
              <a:rPr lang="es" sz="1800"/>
              <a:t>Interpretación de resultados (cont.)</a:t>
            </a:r>
          </a:p>
          <a:p>
            <a:pPr lvl="0">
              <a:spcBef>
                <a:spcPts val="0"/>
              </a:spcBef>
              <a:buNone/>
            </a:pPr>
            <a:endParaRPr/>
          </a:p>
        </p:txBody>
      </p:sp>
      <p:sp>
        <p:nvSpPr>
          <p:cNvPr id="161" name="Shape 161"/>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spcAft>
                <a:spcPts val="0"/>
              </a:spcAft>
              <a:buClr>
                <a:schemeClr val="dk1"/>
              </a:buClr>
              <a:buSzPct val="128571"/>
              <a:buFont typeface="Arial"/>
              <a:buNone/>
            </a:pPr>
            <a:r>
              <a:rPr lang="es" sz="1400"/>
              <a:t>Reemplazo de “ver” por “mirar” para expresar logros (eventos instantáneos): </a:t>
            </a:r>
          </a:p>
          <a:p>
            <a:pPr marL="457200" lvl="0" indent="-317500" rtl="0">
              <a:spcBef>
                <a:spcPts val="0"/>
              </a:spcBef>
              <a:spcAft>
                <a:spcPts val="0"/>
              </a:spcAft>
              <a:buClr>
                <a:schemeClr val="dk2"/>
              </a:buClr>
              <a:buSzPct val="100000"/>
              <a:buChar char="•"/>
            </a:pPr>
            <a:r>
              <a:rPr lang="es" sz="1400"/>
              <a:t>No puede explicarse como un caso de transferencia de la lengua mayoritaria (inglés) a la minoritaria (español), ya que el uso de “mirar” para expresar eventos instantáneos no se manifiesta en inglés, donde se recurre al verbo “to see” cuya traducción sería equivalente al verbo “ver”; por ejemplo, la traducción estándar para una oración como “Yesterday I saw an accident when I was going to work” sería “Ayer vi un accidente cuando iba al trabajo”.</a:t>
            </a:r>
          </a:p>
          <a:p>
            <a:pPr marL="457200" lvl="0" indent="-317500">
              <a:spcBef>
                <a:spcPts val="0"/>
              </a:spcBef>
              <a:spcAft>
                <a:spcPts val="0"/>
              </a:spcAft>
              <a:buClr>
                <a:schemeClr val="dk2"/>
              </a:buClr>
              <a:buSzPct val="100000"/>
              <a:buChar char="•"/>
            </a:pPr>
            <a:r>
              <a:rPr lang="es" sz="1400"/>
              <a:t>Podemos entonces interpretar el uso de “mirar” para expresar eventos instantáneos como una extensión semántica del campo de significado al que se refiere este verbo y otro caso de </a:t>
            </a:r>
            <a:r>
              <a:rPr lang="es" sz="1400" b="1"/>
              <a:t>simplificación</a:t>
            </a:r>
            <a:r>
              <a:rPr lang="es" sz="1400"/>
              <a:t> (Silva-Corvalán, 1994), en la que “mirar” reemplaza al verbo “ver” y se expande (mientras que “ver” se contrae) para referirse a logros “eventos instantáneos” y resulta en una mayor frecuencia en el uso de “mirar” y una disminución en el uso de “ver”, como se puede apreciar en los resultados del estudio.</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algn="ctr" rtl="0">
              <a:spcBef>
                <a:spcPts val="0"/>
              </a:spcBef>
              <a:buClr>
                <a:schemeClr val="dk1"/>
              </a:buClr>
              <a:buSzPct val="45833"/>
              <a:buFont typeface="Arial"/>
              <a:buNone/>
            </a:pPr>
            <a:r>
              <a:rPr lang="es" sz="2400"/>
              <a:t>Interpretación de resultados (cont.)</a:t>
            </a:r>
          </a:p>
          <a:p>
            <a:pPr lvl="0">
              <a:spcBef>
                <a:spcPts val="0"/>
              </a:spcBef>
              <a:buNone/>
            </a:pPr>
            <a:endParaRPr sz="2400"/>
          </a:p>
        </p:txBody>
      </p:sp>
      <p:sp>
        <p:nvSpPr>
          <p:cNvPr id="167" name="Shape 167"/>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spcAft>
                <a:spcPts val="0"/>
              </a:spcAft>
              <a:buClr>
                <a:schemeClr val="dk1"/>
              </a:buClr>
              <a:buSzPct val="142857"/>
              <a:buFont typeface="Times New Roman"/>
              <a:buNone/>
            </a:pPr>
            <a:r>
              <a:rPr lang="es" sz="1400"/>
              <a:t>Posibles explicaciones para este fenómeno: </a:t>
            </a:r>
          </a:p>
          <a:p>
            <a:pPr marL="457200" lvl="0" indent="-355600" rtl="0">
              <a:spcBef>
                <a:spcPts val="0"/>
              </a:spcBef>
              <a:spcAft>
                <a:spcPts val="0"/>
              </a:spcAft>
              <a:buClr>
                <a:schemeClr val="dk1"/>
              </a:buClr>
              <a:buSzPct val="142857"/>
              <a:buFont typeface="Times New Roman"/>
              <a:buNone/>
            </a:pPr>
            <a:r>
              <a:rPr lang="es" sz="1400"/>
              <a:t>•	Dorian (1994)—En el estudio de una comunidad homogénea de habla galesa en Escocia con poco contacto con variedades normativas de esta lengua y niveles bajos de alfabetización entre los hablantes locales se consideraron como factores que pueden justificar la variación local que refleja usos idiosincrásicos del galés a la ausencia de presiones sociales, ya que el uso del galés se da entre hablantes de una misma comunidad alejada lingüísticamente de otras. Este fenómeno resulta en el desarrollo de, especialmente a nivel léxico, formas que se alejan de la variedad estándar y que pueden compararse con la extensión semántica de “mirar” que vemos en la comunidad lingüística de los participantes del estudio. </a:t>
            </a:r>
          </a:p>
          <a:p>
            <a:pPr marL="457200" lvl="0" indent="-355600">
              <a:spcBef>
                <a:spcPts val="0"/>
              </a:spcBef>
              <a:spcAft>
                <a:spcPts val="0"/>
              </a:spcAft>
              <a:buClr>
                <a:schemeClr val="dk1"/>
              </a:buClr>
              <a:buSzPct val="142857"/>
              <a:buFont typeface="Times New Roman"/>
              <a:buNone/>
            </a:pPr>
            <a:r>
              <a:rPr lang="es" sz="1400"/>
              <a:t>•	Doğruöz, A. Z., &amp; Backus, A. (2009) también documentaron cambios a nivel léxico en su estudio de una comunidad de habla turca en los Países Bajos. Los investigadores sugieren que estos cambios pueden en el futuro derivar en cambios léxicos y sintácticos generales (diacrónicos) en la variedad de turco que se habla en esa nación. Es así que la variación local puede resultar en el cambio lingüístico de la variedad local que la llevará a distinguirse de otras variedades de la misma lengua.</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a:spcBef>
                <a:spcPts val="0"/>
              </a:spcBef>
              <a:buNone/>
            </a:pPr>
            <a:r>
              <a:rPr lang="es"/>
              <a:t>El pretérito y el imperfecto en el condado de Monterey</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311700" y="197525"/>
            <a:ext cx="8520599" cy="626100"/>
          </a:xfrm>
          <a:prstGeom prst="rect">
            <a:avLst/>
          </a:prstGeom>
        </p:spPr>
        <p:txBody>
          <a:bodyPr lIns="91425" tIns="91425" rIns="91425" bIns="91425" anchor="t" anchorCtr="0">
            <a:noAutofit/>
          </a:bodyPr>
          <a:lstStyle/>
          <a:p>
            <a:pPr lvl="0">
              <a:spcBef>
                <a:spcPts val="0"/>
              </a:spcBef>
              <a:buNone/>
            </a:pPr>
            <a:r>
              <a:rPr lang="es"/>
              <a:t>Capstone Spring 2015</a:t>
            </a:r>
          </a:p>
        </p:txBody>
      </p:sp>
      <p:sp>
        <p:nvSpPr>
          <p:cNvPr id="68" name="Shape 68"/>
          <p:cNvSpPr txBox="1">
            <a:spLocks noGrp="1"/>
          </p:cNvSpPr>
          <p:nvPr>
            <p:ph type="body" idx="1"/>
          </p:nvPr>
        </p:nvSpPr>
        <p:spPr>
          <a:xfrm>
            <a:off x="311700" y="802650"/>
            <a:ext cx="8520599" cy="1777799"/>
          </a:xfrm>
          <a:prstGeom prst="rect">
            <a:avLst/>
          </a:prstGeom>
        </p:spPr>
        <p:txBody>
          <a:bodyPr lIns="91425" tIns="91425" rIns="91425" bIns="91425" anchor="t" anchorCtr="0">
            <a:noAutofit/>
          </a:bodyPr>
          <a:lstStyle/>
          <a:p>
            <a:pPr marL="457200" lvl="0" indent="-228600" rtl="0">
              <a:spcBef>
                <a:spcPts val="0"/>
              </a:spcBef>
              <a:buClr>
                <a:srgbClr val="000000"/>
              </a:buClr>
            </a:pPr>
            <a:r>
              <a:rPr lang="es">
                <a:solidFill>
                  <a:srgbClr val="000000"/>
                </a:solidFill>
              </a:rPr>
              <a:t>Uso de “ver y mirar” en el condado de Monterey por Pedro Guerrero</a:t>
            </a:r>
          </a:p>
          <a:p>
            <a:pPr marL="457200" lvl="0" indent="-228600" rtl="0">
              <a:spcBef>
                <a:spcPts val="0"/>
              </a:spcBef>
              <a:buClr>
                <a:srgbClr val="000000"/>
              </a:buClr>
            </a:pPr>
            <a:r>
              <a:rPr lang="es">
                <a:solidFill>
                  <a:srgbClr val="000000"/>
                </a:solidFill>
              </a:rPr>
              <a:t>Actitudes sobre el cambio de código en el condado de Monterey por Linda Flores</a:t>
            </a:r>
          </a:p>
          <a:p>
            <a:pPr marL="457200" lvl="0" indent="-228600">
              <a:spcBef>
                <a:spcPts val="0"/>
              </a:spcBef>
              <a:buClr>
                <a:srgbClr val="000000"/>
              </a:buClr>
            </a:pPr>
            <a:r>
              <a:rPr lang="es">
                <a:solidFill>
                  <a:srgbClr val="000000"/>
                </a:solidFill>
              </a:rPr>
              <a:t>Uso del imperfecto y pretérito en el condado de Monterey por Alejandro Gutierrez</a:t>
            </a:r>
          </a:p>
        </p:txBody>
      </p:sp>
      <p:pic>
        <p:nvPicPr>
          <p:cNvPr id="69" name="Shape 69"/>
          <p:cNvPicPr preferRelativeResize="0"/>
          <p:nvPr/>
        </p:nvPicPr>
        <p:blipFill rotWithShape="1">
          <a:blip r:embed="rId3">
            <a:alphaModFix/>
          </a:blip>
          <a:srcRect t="2425" b="2072"/>
          <a:stretch/>
        </p:blipFill>
        <p:spPr>
          <a:xfrm>
            <a:off x="2323075" y="2246100"/>
            <a:ext cx="4497875" cy="2690750"/>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311700" y="86550"/>
            <a:ext cx="8520599" cy="626100"/>
          </a:xfrm>
          <a:prstGeom prst="rect">
            <a:avLst/>
          </a:prstGeom>
        </p:spPr>
        <p:txBody>
          <a:bodyPr lIns="91425" tIns="91425" rIns="91425" bIns="91425" anchor="t" anchorCtr="0">
            <a:noAutofit/>
          </a:bodyPr>
          <a:lstStyle/>
          <a:p>
            <a:pPr lvl="0">
              <a:spcBef>
                <a:spcPts val="0"/>
              </a:spcBef>
              <a:buNone/>
            </a:pPr>
            <a:r>
              <a:rPr lang="es"/>
              <a:t>El pretérito y el imperfecto</a:t>
            </a:r>
          </a:p>
        </p:txBody>
      </p:sp>
      <p:sp>
        <p:nvSpPr>
          <p:cNvPr id="178" name="Shape 178"/>
          <p:cNvSpPr txBox="1">
            <a:spLocks noGrp="1"/>
          </p:cNvSpPr>
          <p:nvPr>
            <p:ph type="body" idx="1"/>
          </p:nvPr>
        </p:nvSpPr>
        <p:spPr>
          <a:xfrm>
            <a:off x="311700" y="789125"/>
            <a:ext cx="8520599" cy="3416400"/>
          </a:xfrm>
          <a:prstGeom prst="rect">
            <a:avLst/>
          </a:prstGeom>
        </p:spPr>
        <p:txBody>
          <a:bodyPr lIns="91425" tIns="91425" rIns="91425" bIns="91425" anchor="t" anchorCtr="0">
            <a:noAutofit/>
          </a:bodyPr>
          <a:lstStyle/>
          <a:p>
            <a:pPr marL="457200" lvl="0" indent="-330200" rtl="0">
              <a:spcBef>
                <a:spcPts val="0"/>
              </a:spcBef>
              <a:spcAft>
                <a:spcPts val="300"/>
              </a:spcAft>
              <a:buClr>
                <a:srgbClr val="545454"/>
              </a:buClr>
              <a:buSzPct val="100000"/>
              <a:buChar char="●"/>
            </a:pPr>
            <a:r>
              <a:rPr lang="es" sz="1600">
                <a:solidFill>
                  <a:srgbClr val="545454"/>
                </a:solidFill>
              </a:rPr>
              <a:t>En español, el </a:t>
            </a:r>
            <a:r>
              <a:rPr lang="es" sz="1600" b="1">
                <a:solidFill>
                  <a:srgbClr val="545454"/>
                </a:solidFill>
              </a:rPr>
              <a:t>pretérito</a:t>
            </a:r>
            <a:r>
              <a:rPr lang="es" sz="1600">
                <a:solidFill>
                  <a:srgbClr val="545454"/>
                </a:solidFill>
              </a:rPr>
              <a:t> y el </a:t>
            </a:r>
            <a:r>
              <a:rPr lang="es" sz="1600" b="1">
                <a:solidFill>
                  <a:srgbClr val="545454"/>
                </a:solidFill>
              </a:rPr>
              <a:t>imperfecto</a:t>
            </a:r>
            <a:r>
              <a:rPr lang="es" sz="1600">
                <a:solidFill>
                  <a:srgbClr val="545454"/>
                </a:solidFill>
              </a:rPr>
              <a:t> se usan para expresar acontecimientos en el pasado. </a:t>
            </a:r>
          </a:p>
          <a:p>
            <a:pPr marL="457200" lvl="0" indent="-330200" rtl="0">
              <a:spcBef>
                <a:spcPts val="0"/>
              </a:spcBef>
              <a:spcAft>
                <a:spcPts val="300"/>
              </a:spcAft>
              <a:buClr>
                <a:srgbClr val="545454"/>
              </a:buClr>
              <a:buSzPct val="100000"/>
              <a:buChar char="●"/>
            </a:pPr>
            <a:r>
              <a:rPr lang="es" sz="1600">
                <a:solidFill>
                  <a:srgbClr val="545454"/>
                </a:solidFill>
              </a:rPr>
              <a:t>El </a:t>
            </a:r>
            <a:r>
              <a:rPr lang="es" sz="1600" b="1">
                <a:solidFill>
                  <a:srgbClr val="545454"/>
                </a:solidFill>
              </a:rPr>
              <a:t>pretérito</a:t>
            </a:r>
            <a:r>
              <a:rPr lang="es" sz="1600">
                <a:solidFill>
                  <a:srgbClr val="545454"/>
                </a:solidFill>
              </a:rPr>
              <a:t> se usa para referirse a acciones o eventos completos y a acciones breves completas  en el pasado.</a:t>
            </a:r>
          </a:p>
          <a:p>
            <a:pPr marL="457200" lvl="0" indent="-330200" rtl="0">
              <a:spcBef>
                <a:spcPts val="0"/>
              </a:spcBef>
              <a:spcAft>
                <a:spcPts val="300"/>
              </a:spcAft>
              <a:buClr>
                <a:srgbClr val="545454"/>
              </a:buClr>
              <a:buSzPct val="100000"/>
              <a:buChar char="●"/>
            </a:pPr>
            <a:r>
              <a:rPr lang="es" sz="1600">
                <a:solidFill>
                  <a:srgbClr val="545454"/>
                </a:solidFill>
              </a:rPr>
              <a:t>Ejemplo: “Caperucita Roja </a:t>
            </a:r>
            <a:r>
              <a:rPr lang="es" sz="1600" b="1">
                <a:solidFill>
                  <a:srgbClr val="545454"/>
                </a:solidFill>
              </a:rPr>
              <a:t>llegó</a:t>
            </a:r>
            <a:r>
              <a:rPr lang="es" sz="1600">
                <a:solidFill>
                  <a:srgbClr val="545454"/>
                </a:solidFill>
              </a:rPr>
              <a:t> a la casa de su abuela y </a:t>
            </a:r>
            <a:r>
              <a:rPr lang="es" sz="1600" b="1">
                <a:solidFill>
                  <a:srgbClr val="545454"/>
                </a:solidFill>
              </a:rPr>
              <a:t>tocó</a:t>
            </a:r>
            <a:r>
              <a:rPr lang="es" sz="1600">
                <a:solidFill>
                  <a:srgbClr val="545454"/>
                </a:solidFill>
              </a:rPr>
              <a:t> la puerta”</a:t>
            </a:r>
          </a:p>
          <a:p>
            <a:pPr marL="457200" lvl="0" indent="-330200" rtl="0">
              <a:spcBef>
                <a:spcPts val="0"/>
              </a:spcBef>
              <a:spcAft>
                <a:spcPts val="300"/>
              </a:spcAft>
              <a:buClr>
                <a:srgbClr val="545454"/>
              </a:buClr>
              <a:buSzPct val="100000"/>
              <a:buChar char="●"/>
            </a:pPr>
            <a:r>
              <a:rPr lang="es" sz="1600">
                <a:solidFill>
                  <a:srgbClr val="545454"/>
                </a:solidFill>
              </a:rPr>
              <a:t>El </a:t>
            </a:r>
            <a:r>
              <a:rPr lang="es" sz="1600" b="1">
                <a:solidFill>
                  <a:srgbClr val="545454"/>
                </a:solidFill>
              </a:rPr>
              <a:t>imperfecto</a:t>
            </a:r>
            <a:r>
              <a:rPr lang="es" sz="1600">
                <a:solidFill>
                  <a:srgbClr val="545454"/>
                </a:solidFill>
              </a:rPr>
              <a:t> se utiliza para expresar  acciones habituales o progresivas, estados o actividad mental e  intenciones o acciones/eventos futuros.</a:t>
            </a:r>
          </a:p>
          <a:p>
            <a:pPr marL="457200" lvl="0" indent="-330200" rtl="0">
              <a:spcBef>
                <a:spcPts val="0"/>
              </a:spcBef>
              <a:spcAft>
                <a:spcPts val="300"/>
              </a:spcAft>
              <a:buClr>
                <a:srgbClr val="545454"/>
              </a:buClr>
              <a:buSzPct val="100000"/>
              <a:buChar char="●"/>
            </a:pPr>
            <a:r>
              <a:rPr lang="es" sz="1600">
                <a:solidFill>
                  <a:srgbClr val="545454"/>
                </a:solidFill>
              </a:rPr>
              <a:t>El imperfecto progresivo se usa para expresar acciones en progreso y  enfatiza el aspecto progresivo de la acción.</a:t>
            </a:r>
          </a:p>
          <a:p>
            <a:pPr marL="457200" lvl="0" indent="-330200" rtl="0">
              <a:spcBef>
                <a:spcPts val="0"/>
              </a:spcBef>
              <a:spcAft>
                <a:spcPts val="300"/>
              </a:spcAft>
              <a:buClr>
                <a:srgbClr val="545454"/>
              </a:buClr>
              <a:buSzPct val="100000"/>
              <a:buChar char="●"/>
            </a:pPr>
            <a:r>
              <a:rPr lang="es" sz="1600" b="1">
                <a:solidFill>
                  <a:srgbClr val="545454"/>
                </a:solidFill>
              </a:rPr>
              <a:t>Ejemplos:</a:t>
            </a:r>
            <a:r>
              <a:rPr lang="es" sz="1600">
                <a:solidFill>
                  <a:srgbClr val="545454"/>
                </a:solidFill>
              </a:rPr>
              <a:t> </a:t>
            </a:r>
          </a:p>
          <a:p>
            <a:pPr marL="914400" lvl="1" indent="-330200" rtl="0">
              <a:spcBef>
                <a:spcPts val="0"/>
              </a:spcBef>
              <a:spcAft>
                <a:spcPts val="300"/>
              </a:spcAft>
              <a:buClr>
                <a:srgbClr val="545454"/>
              </a:buClr>
              <a:buSzPct val="100000"/>
              <a:buChar char="○"/>
            </a:pPr>
            <a:r>
              <a:rPr lang="es" sz="1600">
                <a:solidFill>
                  <a:srgbClr val="545454"/>
                </a:solidFill>
              </a:rPr>
              <a:t>“[Caperucita] </a:t>
            </a:r>
            <a:r>
              <a:rPr lang="es" sz="1600" b="1">
                <a:solidFill>
                  <a:srgbClr val="545454"/>
                </a:solidFill>
              </a:rPr>
              <a:t>Continuaba</a:t>
            </a:r>
            <a:r>
              <a:rPr lang="es" sz="1600">
                <a:solidFill>
                  <a:srgbClr val="545454"/>
                </a:solidFill>
              </a:rPr>
              <a:t> </a:t>
            </a:r>
            <a:r>
              <a:rPr lang="es" sz="1600" i="1">
                <a:solidFill>
                  <a:srgbClr val="545454"/>
                </a:solidFill>
              </a:rPr>
              <a:t>(aspecto progresivo) </a:t>
            </a:r>
            <a:r>
              <a:rPr lang="es" sz="1600">
                <a:solidFill>
                  <a:srgbClr val="545454"/>
                </a:solidFill>
              </a:rPr>
              <a:t>con su viaje y </a:t>
            </a:r>
            <a:r>
              <a:rPr lang="es" sz="1600" b="1">
                <a:solidFill>
                  <a:srgbClr val="545454"/>
                </a:solidFill>
              </a:rPr>
              <a:t>estaba caminando</a:t>
            </a:r>
            <a:r>
              <a:rPr lang="es" sz="1600">
                <a:solidFill>
                  <a:srgbClr val="545454"/>
                </a:solidFill>
              </a:rPr>
              <a:t> en el bosque”. </a:t>
            </a:r>
          </a:p>
          <a:p>
            <a:pPr marL="914400" lvl="1" indent="-330200" rtl="0">
              <a:spcBef>
                <a:spcPts val="0"/>
              </a:spcBef>
              <a:spcAft>
                <a:spcPts val="400"/>
              </a:spcAft>
              <a:buClr>
                <a:srgbClr val="545454"/>
              </a:buClr>
              <a:buSzPct val="100000"/>
              <a:buChar char="○"/>
            </a:pPr>
            <a:r>
              <a:rPr lang="es" sz="1600">
                <a:solidFill>
                  <a:srgbClr val="545454"/>
                </a:solidFill>
              </a:rPr>
              <a:t>“</a:t>
            </a:r>
            <a:r>
              <a:rPr lang="es" sz="1600" b="1">
                <a:solidFill>
                  <a:srgbClr val="545454"/>
                </a:solidFill>
              </a:rPr>
              <a:t>Quería </a:t>
            </a:r>
            <a:r>
              <a:rPr lang="es" sz="1600" i="1">
                <a:solidFill>
                  <a:srgbClr val="545454"/>
                </a:solidFill>
              </a:rPr>
              <a:t>(intención) </a:t>
            </a:r>
            <a:r>
              <a:rPr lang="es" sz="1600">
                <a:solidFill>
                  <a:srgbClr val="545454"/>
                </a:solidFill>
              </a:rPr>
              <a:t>llevar una canasta de comida para su abuelita que </a:t>
            </a:r>
            <a:r>
              <a:rPr lang="es" sz="1600" b="1">
                <a:solidFill>
                  <a:srgbClr val="545454"/>
                </a:solidFill>
              </a:rPr>
              <a:t>estaba </a:t>
            </a:r>
            <a:r>
              <a:rPr lang="es" sz="1600" i="1">
                <a:solidFill>
                  <a:srgbClr val="545454"/>
                </a:solidFill>
              </a:rPr>
              <a:t>(estado) </a:t>
            </a:r>
            <a:r>
              <a:rPr lang="es" sz="1600">
                <a:solidFill>
                  <a:srgbClr val="545454"/>
                </a:solidFill>
              </a:rPr>
              <a:t>enferma.”</a:t>
            </a:r>
          </a:p>
          <a:p>
            <a:pPr marL="914400" lvl="1" indent="-330200" rtl="0">
              <a:spcBef>
                <a:spcPts val="0"/>
              </a:spcBef>
              <a:spcAft>
                <a:spcPts val="0"/>
              </a:spcAft>
              <a:buClr>
                <a:srgbClr val="545454"/>
              </a:buClr>
              <a:buSzPct val="100000"/>
              <a:buChar char="○"/>
            </a:pPr>
            <a:r>
              <a:rPr lang="es" sz="1600">
                <a:solidFill>
                  <a:srgbClr val="545454"/>
                </a:solidFill>
              </a:rPr>
              <a:t>“Su abuelita</a:t>
            </a:r>
            <a:r>
              <a:rPr lang="es" sz="1600" b="1">
                <a:solidFill>
                  <a:srgbClr val="545454"/>
                </a:solidFill>
              </a:rPr>
              <a:t> vivía </a:t>
            </a:r>
            <a:r>
              <a:rPr lang="es" sz="1600" i="1">
                <a:solidFill>
                  <a:srgbClr val="545454"/>
                </a:solidFill>
              </a:rPr>
              <a:t>(habitual) </a:t>
            </a:r>
            <a:r>
              <a:rPr lang="es" sz="1600">
                <a:solidFill>
                  <a:srgbClr val="545454"/>
                </a:solidFill>
              </a:rPr>
              <a:t>cerca del bosque.”</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a:spcBef>
                <a:spcPts val="0"/>
              </a:spcBef>
              <a:buNone/>
            </a:pPr>
            <a:r>
              <a:rPr lang="es"/>
              <a:t>Preguntas de investigación</a:t>
            </a:r>
          </a:p>
        </p:txBody>
      </p:sp>
      <p:sp>
        <p:nvSpPr>
          <p:cNvPr id="184" name="Shape 184"/>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228600" rtl="0">
              <a:spcBef>
                <a:spcPts val="0"/>
              </a:spcBef>
              <a:spcAft>
                <a:spcPts val="500"/>
              </a:spcAft>
              <a:buClr>
                <a:srgbClr val="545454"/>
              </a:buClr>
            </a:pPr>
            <a:r>
              <a:rPr lang="es">
                <a:solidFill>
                  <a:srgbClr val="545454"/>
                </a:solidFill>
              </a:rPr>
              <a:t>¿En qué contextos semánticos se manifiestan el pretérito y el imperfecto en las narrativas de los hablantes de herencia del Condado de Monterrey?</a:t>
            </a:r>
          </a:p>
          <a:p>
            <a:pPr marL="457200" lvl="0" indent="-228600" rtl="0">
              <a:spcBef>
                <a:spcPts val="0"/>
              </a:spcBef>
              <a:spcAft>
                <a:spcPts val="500"/>
              </a:spcAft>
              <a:buClr>
                <a:srgbClr val="545454"/>
              </a:buClr>
            </a:pPr>
            <a:r>
              <a:rPr lang="es">
                <a:solidFill>
                  <a:srgbClr val="545454"/>
                </a:solidFill>
              </a:rPr>
              <a:t>¿Reflejan estos usos las normas del español estándar?</a:t>
            </a:r>
          </a:p>
          <a:p>
            <a:pPr marL="457200" lvl="0" indent="-228600" rtl="0">
              <a:spcBef>
                <a:spcPts val="0"/>
              </a:spcBef>
              <a:spcAft>
                <a:spcPts val="0"/>
              </a:spcAft>
              <a:buClr>
                <a:srgbClr val="545454"/>
              </a:buClr>
            </a:pPr>
            <a:r>
              <a:rPr lang="es">
                <a:solidFill>
                  <a:srgbClr val="545454"/>
                </a:solidFill>
              </a:rPr>
              <a:t>¿Existe alguna diferencia entre el uso del pretérito y el imperfecto en el condado de Monterrey y otras comunidades de herencia hispana en los Estados Unidos?</a:t>
            </a:r>
          </a:p>
          <a:p>
            <a:pPr lvl="0">
              <a:spcBef>
                <a:spcPts val="0"/>
              </a:spcBef>
              <a:buNone/>
            </a:pPr>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311700" y="245425"/>
            <a:ext cx="8520599" cy="572699"/>
          </a:xfrm>
          <a:prstGeom prst="rect">
            <a:avLst/>
          </a:prstGeom>
        </p:spPr>
        <p:txBody>
          <a:bodyPr lIns="91425" tIns="91425" rIns="91425" bIns="91425" anchor="t" anchorCtr="0">
            <a:noAutofit/>
          </a:bodyPr>
          <a:lstStyle/>
          <a:p>
            <a:pPr lvl="0">
              <a:spcBef>
                <a:spcPts val="0"/>
              </a:spcBef>
              <a:buNone/>
            </a:pPr>
            <a:r>
              <a:rPr lang="es"/>
              <a:t>Resultados: pretérito </a:t>
            </a:r>
          </a:p>
        </p:txBody>
      </p:sp>
      <p:sp>
        <p:nvSpPr>
          <p:cNvPr id="190" name="Shape 190"/>
          <p:cNvSpPr txBox="1">
            <a:spLocks noGrp="1"/>
          </p:cNvSpPr>
          <p:nvPr>
            <p:ph type="body" idx="1"/>
          </p:nvPr>
        </p:nvSpPr>
        <p:spPr>
          <a:xfrm>
            <a:off x="311700" y="818125"/>
            <a:ext cx="8520599" cy="2244599"/>
          </a:xfrm>
          <a:prstGeom prst="rect">
            <a:avLst/>
          </a:prstGeom>
        </p:spPr>
        <p:txBody>
          <a:bodyPr lIns="91425" tIns="91425" rIns="91425" bIns="91425" anchor="t" anchorCtr="0">
            <a:noAutofit/>
          </a:bodyPr>
          <a:lstStyle/>
          <a:p>
            <a:pPr marL="457200" lvl="0" indent="-228600" rtl="0">
              <a:spcBef>
                <a:spcPts val="0"/>
              </a:spcBef>
              <a:spcAft>
                <a:spcPts val="400"/>
              </a:spcAft>
            </a:pPr>
            <a:r>
              <a:rPr lang="es"/>
              <a:t>Pretérito: 295 usos correctos; ningún uso incorrecto</a:t>
            </a:r>
          </a:p>
          <a:p>
            <a:pPr marL="457200" lvl="0" indent="-228600" rtl="0">
              <a:spcBef>
                <a:spcPts val="0"/>
              </a:spcBef>
              <a:spcAft>
                <a:spcPts val="400"/>
              </a:spcAft>
            </a:pPr>
            <a:r>
              <a:rPr lang="es"/>
              <a:t>Acciones perfectas o completas: 89 instancias correctas (30%)</a:t>
            </a:r>
          </a:p>
          <a:p>
            <a:pPr marL="457200" lvl="0" indent="-228600" rtl="0">
              <a:spcBef>
                <a:spcPts val="0"/>
              </a:spcBef>
              <a:spcAft>
                <a:spcPts val="400"/>
              </a:spcAft>
            </a:pPr>
            <a:r>
              <a:rPr lang="es"/>
              <a:t>Ejemplo: “Durante su viaje o su caminata, [Caperucita] </a:t>
            </a:r>
            <a:r>
              <a:rPr lang="es" b="1"/>
              <a:t>se entretuvo </a:t>
            </a:r>
            <a:r>
              <a:rPr lang="es"/>
              <a:t>con unas flores porque le gustan mucho las flores.” </a:t>
            </a:r>
            <a:r>
              <a:rPr lang="es" i="1"/>
              <a:t> </a:t>
            </a:r>
          </a:p>
          <a:p>
            <a:pPr marL="457200" lvl="0" indent="-228600" rtl="0">
              <a:spcBef>
                <a:spcPts val="0"/>
              </a:spcBef>
              <a:spcAft>
                <a:spcPts val="500"/>
              </a:spcAft>
            </a:pPr>
            <a:r>
              <a:rPr lang="es"/>
              <a:t>Verbos de acción breve: 206 instancias correctas (70%)</a:t>
            </a:r>
          </a:p>
          <a:p>
            <a:pPr marL="457200" lvl="0" indent="-228600" rtl="0">
              <a:spcBef>
                <a:spcPts val="0"/>
              </a:spcBef>
              <a:spcAft>
                <a:spcPts val="0"/>
              </a:spcAft>
            </a:pPr>
            <a:r>
              <a:rPr lang="es"/>
              <a:t>Ejemplo: “De repente Caperucita Roja </a:t>
            </a:r>
            <a:r>
              <a:rPr lang="es" b="1"/>
              <a:t>empezó</a:t>
            </a:r>
            <a:r>
              <a:rPr lang="es"/>
              <a:t> a tocar la puerta.” </a:t>
            </a:r>
            <a:r>
              <a:rPr lang="es" sz="2100"/>
              <a:t>	</a:t>
            </a:r>
          </a:p>
          <a:p>
            <a:pPr lvl="0">
              <a:spcBef>
                <a:spcPts val="0"/>
              </a:spcBef>
              <a:buNone/>
            </a:pPr>
            <a:endParaRPr/>
          </a:p>
        </p:txBody>
      </p:sp>
      <p:pic>
        <p:nvPicPr>
          <p:cNvPr id="191" name="Shape 191"/>
          <p:cNvPicPr preferRelativeResize="0"/>
          <p:nvPr/>
        </p:nvPicPr>
        <p:blipFill rotWithShape="1">
          <a:blip r:embed="rId3">
            <a:alphaModFix/>
          </a:blip>
          <a:srcRect/>
          <a:stretch/>
        </p:blipFill>
        <p:spPr>
          <a:xfrm>
            <a:off x="2487599" y="2830625"/>
            <a:ext cx="3511200" cy="2244599"/>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311700" y="120675"/>
            <a:ext cx="8520599" cy="572699"/>
          </a:xfrm>
          <a:prstGeom prst="rect">
            <a:avLst/>
          </a:prstGeom>
        </p:spPr>
        <p:txBody>
          <a:bodyPr lIns="91425" tIns="91425" rIns="91425" bIns="91425" anchor="t" anchorCtr="0">
            <a:noAutofit/>
          </a:bodyPr>
          <a:lstStyle/>
          <a:p>
            <a:pPr lvl="0">
              <a:spcBef>
                <a:spcPts val="0"/>
              </a:spcBef>
              <a:buNone/>
            </a:pPr>
            <a:r>
              <a:rPr lang="es"/>
              <a:t>Resultados: imperfecto </a:t>
            </a:r>
          </a:p>
        </p:txBody>
      </p:sp>
      <p:sp>
        <p:nvSpPr>
          <p:cNvPr id="197" name="Shape 197"/>
          <p:cNvSpPr txBox="1">
            <a:spLocks noGrp="1"/>
          </p:cNvSpPr>
          <p:nvPr>
            <p:ph type="body" idx="1"/>
          </p:nvPr>
        </p:nvSpPr>
        <p:spPr>
          <a:xfrm>
            <a:off x="-76200" y="711150"/>
            <a:ext cx="9144000" cy="3670199"/>
          </a:xfrm>
          <a:prstGeom prst="rect">
            <a:avLst/>
          </a:prstGeom>
        </p:spPr>
        <p:txBody>
          <a:bodyPr lIns="91425" tIns="91425" rIns="91425" bIns="91425" anchor="t" anchorCtr="0">
            <a:noAutofit/>
          </a:bodyPr>
          <a:lstStyle/>
          <a:p>
            <a:pPr marL="457200" lvl="0" indent="-330200" rtl="0">
              <a:spcBef>
                <a:spcPts val="0"/>
              </a:spcBef>
              <a:spcAft>
                <a:spcPts val="400"/>
              </a:spcAft>
              <a:buSzPct val="100000"/>
            </a:pPr>
            <a:r>
              <a:rPr lang="es" sz="1600" b="1"/>
              <a:t>Imperfecto: 114 usos correctos; ningún uso incorrecto:</a:t>
            </a:r>
          </a:p>
          <a:p>
            <a:pPr marL="457200" lvl="0" indent="-330200" rtl="0">
              <a:spcBef>
                <a:spcPts val="0"/>
              </a:spcBef>
              <a:spcAft>
                <a:spcPts val="400"/>
              </a:spcAft>
              <a:buSzPct val="100000"/>
            </a:pPr>
            <a:r>
              <a:rPr lang="es" sz="1600"/>
              <a:t>Descripción de estado o actividad mental y acción en progreso: 84 instancias correctas (73%)</a:t>
            </a:r>
          </a:p>
          <a:p>
            <a:pPr marL="914400" lvl="1" indent="-330200" rtl="0">
              <a:spcBef>
                <a:spcPts val="0"/>
              </a:spcBef>
              <a:spcAft>
                <a:spcPts val="400"/>
              </a:spcAft>
              <a:buSzPct val="100000"/>
            </a:pPr>
            <a:r>
              <a:rPr lang="es" sz="1600"/>
              <a:t>Ejemplo: “Entonces </a:t>
            </a:r>
            <a:r>
              <a:rPr lang="es" sz="1600" b="1"/>
              <a:t>iba</a:t>
            </a:r>
            <a:r>
              <a:rPr lang="es" sz="1600"/>
              <a:t> Caperucita Roja a la casa de su abuela pero el lobo le ganó… Levantó la cobija para ver bien a su abuela y descubrió que </a:t>
            </a:r>
            <a:r>
              <a:rPr lang="es" sz="1600" b="1"/>
              <a:t>era</a:t>
            </a:r>
            <a:r>
              <a:rPr lang="es" sz="1600"/>
              <a:t> el lobo. 	Y Caperucita Roja…no </a:t>
            </a:r>
            <a:r>
              <a:rPr lang="es" sz="1600" b="1"/>
              <a:t>sabía</a:t>
            </a:r>
            <a:r>
              <a:rPr lang="es" sz="1600"/>
              <a:t> qué hacer.”</a:t>
            </a:r>
          </a:p>
          <a:p>
            <a:pPr marL="457200" lvl="0" indent="-330200" rtl="0">
              <a:spcBef>
                <a:spcPts val="0"/>
              </a:spcBef>
              <a:spcAft>
                <a:spcPts val="400"/>
              </a:spcAft>
              <a:buSzPct val="100000"/>
            </a:pPr>
            <a:r>
              <a:rPr lang="es" sz="1600"/>
              <a:t>Imperfecto Progresivo: </a:t>
            </a:r>
          </a:p>
          <a:p>
            <a:pPr marL="457200" lvl="0" indent="457200" rtl="0">
              <a:spcBef>
                <a:spcPts val="0"/>
              </a:spcBef>
              <a:spcAft>
                <a:spcPts val="400"/>
              </a:spcAft>
              <a:buNone/>
            </a:pPr>
            <a:r>
              <a:rPr lang="es" sz="1600"/>
              <a:t>18 instancias correctas (16%)</a:t>
            </a:r>
          </a:p>
          <a:p>
            <a:pPr marL="914400" lvl="1" indent="-330200" rtl="0">
              <a:spcBef>
                <a:spcPts val="0"/>
              </a:spcBef>
              <a:spcAft>
                <a:spcPts val="400"/>
              </a:spcAft>
              <a:buSzPct val="100000"/>
            </a:pPr>
            <a:r>
              <a:rPr lang="es" sz="1600"/>
              <a:t>Ej: “El lobo </a:t>
            </a:r>
            <a:r>
              <a:rPr lang="es" sz="1600" b="1"/>
              <a:t>estaba esperando </a:t>
            </a:r>
            <a:r>
              <a:rPr lang="es" sz="1600"/>
              <a:t>a la Caperucita.”</a:t>
            </a:r>
          </a:p>
          <a:p>
            <a:pPr marL="457200" lvl="0" indent="-330200" rtl="0">
              <a:spcBef>
                <a:spcPts val="0"/>
              </a:spcBef>
              <a:spcAft>
                <a:spcPts val="400"/>
              </a:spcAft>
              <a:buSzPct val="100000"/>
            </a:pPr>
            <a:r>
              <a:rPr lang="es" sz="1600"/>
              <a:t>Intención o eventos futuros: </a:t>
            </a:r>
          </a:p>
          <a:p>
            <a:pPr marL="457200" lvl="0" indent="457200" rtl="0">
              <a:spcBef>
                <a:spcPts val="0"/>
              </a:spcBef>
              <a:spcAft>
                <a:spcPts val="400"/>
              </a:spcAft>
              <a:buNone/>
            </a:pPr>
            <a:r>
              <a:rPr lang="es" sz="1600"/>
              <a:t>8 instancias correctas (7%) </a:t>
            </a:r>
          </a:p>
          <a:p>
            <a:pPr marL="914400" lvl="1" indent="-330200" rtl="0">
              <a:spcBef>
                <a:spcPts val="0"/>
              </a:spcBef>
              <a:spcAft>
                <a:spcPts val="400"/>
              </a:spcAft>
              <a:buSzPct val="100000"/>
            </a:pPr>
            <a:r>
              <a:rPr lang="es" sz="1600"/>
              <a:t>Ej: “El lobo feroz se levantó y se la </a:t>
            </a:r>
            <a:r>
              <a:rPr lang="es" sz="1600" b="1"/>
              <a:t>quería</a:t>
            </a:r>
            <a:r>
              <a:rPr lang="es" sz="1600"/>
              <a:t> comer.” </a:t>
            </a:r>
          </a:p>
          <a:p>
            <a:pPr marL="457200" lvl="0" indent="-330200" rtl="0">
              <a:spcBef>
                <a:spcPts val="0"/>
              </a:spcBef>
              <a:spcAft>
                <a:spcPts val="400"/>
              </a:spcAft>
              <a:buSzPct val="100000"/>
            </a:pPr>
            <a:r>
              <a:rPr lang="es" sz="1600"/>
              <a:t>Acciones habituales: </a:t>
            </a:r>
          </a:p>
          <a:p>
            <a:pPr marL="457200" lvl="0" indent="457200" rtl="0">
              <a:spcBef>
                <a:spcPts val="0"/>
              </a:spcBef>
              <a:spcAft>
                <a:spcPts val="400"/>
              </a:spcAft>
              <a:buNone/>
            </a:pPr>
            <a:r>
              <a:rPr lang="es" sz="1600"/>
              <a:t>4 instancias correctas (4%) </a:t>
            </a:r>
          </a:p>
          <a:p>
            <a:pPr marL="914400" lvl="1" indent="-330200" rtl="0">
              <a:spcBef>
                <a:spcPts val="0"/>
              </a:spcBef>
              <a:spcAft>
                <a:spcPts val="0"/>
              </a:spcAft>
              <a:buSzPct val="100000"/>
            </a:pPr>
            <a:r>
              <a:rPr lang="es" sz="1600"/>
              <a:t>Ej: “A la niña le </a:t>
            </a:r>
            <a:r>
              <a:rPr lang="es" sz="1600" b="1"/>
              <a:t>decían</a:t>
            </a:r>
            <a:r>
              <a:rPr lang="es" sz="1600"/>
              <a:t> Caperucita Roja.”</a:t>
            </a:r>
          </a:p>
        </p:txBody>
      </p:sp>
      <p:pic>
        <p:nvPicPr>
          <p:cNvPr id="198" name="Shape 198"/>
          <p:cNvPicPr preferRelativeResize="0"/>
          <p:nvPr/>
        </p:nvPicPr>
        <p:blipFill rotWithShape="1">
          <a:blip r:embed="rId3">
            <a:alphaModFix/>
          </a:blip>
          <a:srcRect/>
          <a:stretch/>
        </p:blipFill>
        <p:spPr>
          <a:xfrm>
            <a:off x="5378100" y="2357723"/>
            <a:ext cx="3765900" cy="2573999"/>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311700" y="238950"/>
            <a:ext cx="8520599" cy="626100"/>
          </a:xfrm>
          <a:prstGeom prst="rect">
            <a:avLst/>
          </a:prstGeom>
        </p:spPr>
        <p:txBody>
          <a:bodyPr lIns="91425" tIns="91425" rIns="91425" bIns="91425" anchor="t" anchorCtr="0">
            <a:noAutofit/>
          </a:bodyPr>
          <a:lstStyle/>
          <a:p>
            <a:pPr lvl="0">
              <a:spcBef>
                <a:spcPts val="0"/>
              </a:spcBef>
              <a:buNone/>
            </a:pPr>
            <a:r>
              <a:rPr lang="es"/>
              <a:t>Interpretando los resultados</a:t>
            </a:r>
          </a:p>
        </p:txBody>
      </p:sp>
      <p:sp>
        <p:nvSpPr>
          <p:cNvPr id="204" name="Shape 204"/>
          <p:cNvSpPr txBox="1">
            <a:spLocks noGrp="1"/>
          </p:cNvSpPr>
          <p:nvPr>
            <p:ph type="body" idx="1"/>
          </p:nvPr>
        </p:nvSpPr>
        <p:spPr>
          <a:xfrm>
            <a:off x="311700" y="923875"/>
            <a:ext cx="8520599" cy="3416400"/>
          </a:xfrm>
          <a:prstGeom prst="rect">
            <a:avLst/>
          </a:prstGeom>
        </p:spPr>
        <p:txBody>
          <a:bodyPr lIns="91425" tIns="91425" rIns="91425" bIns="91425" anchor="t" anchorCtr="0">
            <a:noAutofit/>
          </a:bodyPr>
          <a:lstStyle/>
          <a:p>
            <a:pPr lvl="0" rtl="0">
              <a:spcBef>
                <a:spcPts val="0"/>
              </a:spcBef>
              <a:spcAft>
                <a:spcPts val="400"/>
              </a:spcAft>
              <a:buNone/>
            </a:pPr>
            <a:r>
              <a:rPr lang="es" sz="1600" b="1" u="sng"/>
              <a:t>Hogares monolingües:</a:t>
            </a:r>
            <a:r>
              <a:rPr lang="es" sz="1600" b="1"/>
              <a:t> </a:t>
            </a:r>
          </a:p>
          <a:p>
            <a:pPr marL="457200" lvl="0" indent="-330200" rtl="0">
              <a:spcBef>
                <a:spcPts val="0"/>
              </a:spcBef>
              <a:spcAft>
                <a:spcPts val="400"/>
              </a:spcAft>
              <a:buSzPct val="100000"/>
            </a:pPr>
            <a:r>
              <a:rPr lang="es" sz="1600"/>
              <a:t>La mayoría de los participantes en este estudio vienen de hogares monolingües. Los estudios anteriores muestran que este es un factor que contribuye de manera positiva al mantenimiento del español. Por ejemplo, en su estudio sobre el mantenimiento del español en cuatro familias mexicoamericanas en Texas, Bayley et al. (1996) y Schecter &amp; Bayley (1997) destacaron que los hogares que logran el mantenimiento del idioma son monolingües, donde no solamente se habla el español como único idioma, pero en los cuales</a:t>
            </a:r>
            <a:r>
              <a:rPr lang="es" sz="1600" b="1"/>
              <a:t> predomina una postura positiva hacia el mismo y hacia la conservación de los aspectos culturales relacionados a la herencia cultural de los padres</a:t>
            </a:r>
            <a:r>
              <a:rPr lang="es" sz="1600"/>
              <a:t>. </a:t>
            </a:r>
          </a:p>
          <a:p>
            <a:pPr lvl="0" rtl="0">
              <a:spcBef>
                <a:spcPts val="0"/>
              </a:spcBef>
              <a:spcAft>
                <a:spcPts val="0"/>
              </a:spcAft>
              <a:buNone/>
            </a:pPr>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rtl="0">
              <a:spcBef>
                <a:spcPts val="0"/>
              </a:spcBef>
              <a:buClr>
                <a:schemeClr val="dk1"/>
              </a:buClr>
              <a:buSzPct val="34375"/>
              <a:buFont typeface="Arial"/>
              <a:buNone/>
            </a:pPr>
            <a:r>
              <a:rPr lang="es"/>
              <a:t>Interpretando los resultados (Cont.)</a:t>
            </a:r>
          </a:p>
          <a:p>
            <a:pPr lvl="0">
              <a:spcBef>
                <a:spcPts val="0"/>
              </a:spcBef>
              <a:buNone/>
            </a:pPr>
            <a:endParaRPr/>
          </a:p>
        </p:txBody>
      </p:sp>
      <p:sp>
        <p:nvSpPr>
          <p:cNvPr id="210" name="Shape 210"/>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spcAft>
                <a:spcPts val="500"/>
              </a:spcAft>
              <a:buClr>
                <a:schemeClr val="dk1"/>
              </a:buClr>
              <a:buSzPct val="57894"/>
              <a:buFont typeface="Arial"/>
              <a:buNone/>
            </a:pPr>
            <a:r>
              <a:rPr lang="es" sz="1900" b="1" u="sng"/>
              <a:t>Hogares monolingües (Cont.)</a:t>
            </a:r>
            <a:r>
              <a:rPr lang="es" sz="1900" b="1"/>
              <a:t>:</a:t>
            </a:r>
          </a:p>
          <a:p>
            <a:pPr marL="457200" lvl="0" indent="-228600" rtl="0">
              <a:spcBef>
                <a:spcPts val="0"/>
              </a:spcBef>
              <a:spcAft>
                <a:spcPts val="500"/>
              </a:spcAft>
            </a:pPr>
            <a:r>
              <a:rPr lang="es"/>
              <a:t>En las entrevistas personales que se llevaron a cabo con los participantes en este estudio, los mismos mostraron una fuerte postura positiva hacia el mantenimiento del español y mucho respeto hacia la herencia cultural de los padres.  </a:t>
            </a:r>
          </a:p>
          <a:p>
            <a:pPr marL="457200" lvl="0" indent="-228600" rtl="0">
              <a:spcBef>
                <a:spcPts val="0"/>
              </a:spcBef>
              <a:spcAft>
                <a:spcPts val="500"/>
              </a:spcAft>
            </a:pPr>
            <a:r>
              <a:rPr lang="es"/>
              <a:t>Asimismo, los participantes mencionaron el énfasis que sus padres dan al uso exclusivo del español en el hogar y muchos mencionaron el contacto cercano que tienen con sus abuelos monolingües y otros miembros de su familia extendida.</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rtl="0">
              <a:spcBef>
                <a:spcPts val="0"/>
              </a:spcBef>
              <a:buClr>
                <a:schemeClr val="dk1"/>
              </a:buClr>
              <a:buSzPct val="34375"/>
              <a:buFont typeface="Arial"/>
              <a:buNone/>
            </a:pPr>
            <a:r>
              <a:rPr lang="es"/>
              <a:t>Interpretando los resultados(Cont.)</a:t>
            </a:r>
          </a:p>
          <a:p>
            <a:pPr lvl="0">
              <a:spcBef>
                <a:spcPts val="0"/>
              </a:spcBef>
              <a:buNone/>
            </a:pPr>
            <a:endParaRPr/>
          </a:p>
        </p:txBody>
      </p:sp>
      <p:sp>
        <p:nvSpPr>
          <p:cNvPr id="216" name="Shape 216"/>
          <p:cNvSpPr txBox="1">
            <a:spLocks noGrp="1"/>
          </p:cNvSpPr>
          <p:nvPr>
            <p:ph type="body" idx="1"/>
          </p:nvPr>
        </p:nvSpPr>
        <p:spPr>
          <a:xfrm>
            <a:off x="311700" y="923875"/>
            <a:ext cx="8520599" cy="3416400"/>
          </a:xfrm>
          <a:prstGeom prst="rect">
            <a:avLst/>
          </a:prstGeom>
        </p:spPr>
        <p:txBody>
          <a:bodyPr lIns="91425" tIns="91425" rIns="91425" bIns="91425" anchor="t" anchorCtr="0">
            <a:noAutofit/>
          </a:bodyPr>
          <a:lstStyle/>
          <a:p>
            <a:pPr lvl="0" rtl="0">
              <a:spcBef>
                <a:spcPts val="0"/>
              </a:spcBef>
              <a:spcAft>
                <a:spcPts val="300"/>
              </a:spcAft>
              <a:buClr>
                <a:schemeClr val="dk1"/>
              </a:buClr>
              <a:buSzPct val="73333"/>
              <a:buFont typeface="Arial"/>
              <a:buNone/>
            </a:pPr>
            <a:r>
              <a:rPr lang="es" sz="1450" b="1" u="sng"/>
              <a:t>Ubicación</a:t>
            </a:r>
            <a:r>
              <a:rPr lang="es" sz="1450" b="1"/>
              <a:t>: </a:t>
            </a:r>
          </a:p>
          <a:p>
            <a:pPr marL="457200" lvl="0" indent="-323850" rtl="0">
              <a:spcBef>
                <a:spcPts val="0"/>
              </a:spcBef>
              <a:spcAft>
                <a:spcPts val="300"/>
              </a:spcAft>
              <a:buSzPct val="100000"/>
            </a:pPr>
            <a:r>
              <a:rPr lang="es" sz="1500"/>
              <a:t>La mayoría de los participantes de este estudio provienen de hogares en los cuales la ocupación principal de los padres es la agricultura, y en sus entrevistas, también mencionaron que viven mayormente en comunidades rurales pequeñas en las que mantienen una relación cercana con otros hispanohablantes y donde el español es el idioma mayoritario. Además, se puede decir que los pueblos de donde vienen los participantes no se encuentran cercanos a áreas urbanas grandes donde el idioma mayoritario es el inglés. </a:t>
            </a:r>
          </a:p>
          <a:p>
            <a:pPr marL="457200" lvl="0" indent="-323850" rtl="0">
              <a:spcBef>
                <a:spcPts val="0"/>
              </a:spcBef>
              <a:spcAft>
                <a:spcPts val="0"/>
              </a:spcAft>
              <a:buSzPct val="100000"/>
            </a:pPr>
            <a:r>
              <a:rPr lang="es" sz="1500"/>
              <a:t>Por lo tanto, se puede hipotetizar que la localización de los lugares de donde vienen los participantes también puede ser un factor que contribuye al mantenimiento de su español.</a:t>
            </a:r>
          </a:p>
          <a:p>
            <a:pPr lvl="0">
              <a:spcBef>
                <a:spcPts val="0"/>
              </a:spcBef>
              <a:buNone/>
            </a:pPr>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rtl="0">
              <a:spcBef>
                <a:spcPts val="0"/>
              </a:spcBef>
              <a:buClr>
                <a:schemeClr val="dk1"/>
              </a:buClr>
              <a:buSzPct val="34375"/>
              <a:buFont typeface="Arial"/>
              <a:buNone/>
            </a:pPr>
            <a:r>
              <a:rPr lang="es"/>
              <a:t>Interpretando los resultados(Cont.)</a:t>
            </a:r>
          </a:p>
          <a:p>
            <a:pPr lvl="0">
              <a:spcBef>
                <a:spcPts val="0"/>
              </a:spcBef>
              <a:buNone/>
            </a:pPr>
            <a:endParaRPr/>
          </a:p>
        </p:txBody>
      </p:sp>
      <p:sp>
        <p:nvSpPr>
          <p:cNvPr id="222" name="Shape 222"/>
          <p:cNvSpPr txBox="1">
            <a:spLocks noGrp="1"/>
          </p:cNvSpPr>
          <p:nvPr>
            <p:ph type="body" idx="1"/>
          </p:nvPr>
        </p:nvSpPr>
        <p:spPr>
          <a:xfrm>
            <a:off x="311700" y="1000075"/>
            <a:ext cx="8520599" cy="3416400"/>
          </a:xfrm>
          <a:prstGeom prst="rect">
            <a:avLst/>
          </a:prstGeom>
        </p:spPr>
        <p:txBody>
          <a:bodyPr lIns="91425" tIns="91425" rIns="91425" bIns="91425" anchor="t" anchorCtr="0">
            <a:noAutofit/>
          </a:bodyPr>
          <a:lstStyle/>
          <a:p>
            <a:pPr lvl="0" rtl="0">
              <a:spcBef>
                <a:spcPts val="0"/>
              </a:spcBef>
              <a:spcAft>
                <a:spcPts val="400"/>
              </a:spcAft>
              <a:buClr>
                <a:schemeClr val="dk1"/>
              </a:buClr>
              <a:buSzPct val="68750"/>
              <a:buFont typeface="Arial"/>
              <a:buNone/>
            </a:pPr>
            <a:r>
              <a:rPr lang="es" sz="1600" b="1" u="sng"/>
              <a:t>Afiliación con una comunidad unida</a:t>
            </a:r>
            <a:r>
              <a:rPr lang="es" sz="1600" b="1"/>
              <a:t>: </a:t>
            </a:r>
          </a:p>
          <a:p>
            <a:pPr marL="457200" lvl="0" indent="-330200" rtl="0">
              <a:spcBef>
                <a:spcPts val="0"/>
              </a:spcBef>
              <a:spcAft>
                <a:spcPts val="400"/>
              </a:spcAft>
              <a:buSzPct val="100000"/>
            </a:pPr>
            <a:r>
              <a:rPr lang="es" sz="1600"/>
              <a:t>Otro aspecto importante que los participantes mencionaron en sus entrevistas fue su orgullo de pertenecer a la comunidad hispana de su área, y su deseo de permanecer en la misma con el afán de contribuir a su comunidad.</a:t>
            </a:r>
          </a:p>
          <a:p>
            <a:pPr marL="457200" lvl="0" indent="-330200" rtl="0">
              <a:spcBef>
                <a:spcPts val="0"/>
              </a:spcBef>
              <a:spcAft>
                <a:spcPts val="400"/>
              </a:spcAft>
              <a:buSzPct val="100000"/>
            </a:pPr>
            <a:r>
              <a:rPr lang="es" sz="1600"/>
              <a:t>Esto es importante porque estudios anteriores (por ejemplo, Clyne, 1982; Kloss, 1966) han mostrado una correlación positiva entre el mantenimiento de un idioma minoritario y las comunidades socialmente unidas donde existen importantes propósitos comunicativos para el idioma minoritario y donde sus miembros presentan posturas positivas hacia ese idioma y su legado cultural. </a:t>
            </a:r>
          </a:p>
          <a:p>
            <a:pPr marL="457200" lvl="0" indent="-330200" rtl="0">
              <a:spcBef>
                <a:spcPts val="0"/>
              </a:spcBef>
              <a:spcAft>
                <a:spcPts val="0"/>
              </a:spcAft>
              <a:buSzPct val="100000"/>
            </a:pPr>
            <a:r>
              <a:rPr lang="es" sz="1600"/>
              <a:t>Esto es lo que Tossi (2011) describe como </a:t>
            </a:r>
            <a:r>
              <a:rPr lang="es" sz="1600" b="1"/>
              <a:t>necesidades comunicativas de una comunidad</a:t>
            </a:r>
            <a:r>
              <a:rPr lang="es" sz="1600"/>
              <a:t>, y se puede aplicar a las comunidades donde viven los participantes debido a la gran presencia monolingüe hispana establecida por los miembros de la comunidad que no hablan inglés con fluidez. El español entonces se convierte en el idioma principal de comunicación, y esto deriva en el mantenimiento del mismo.</a:t>
            </a:r>
          </a:p>
          <a:p>
            <a:pPr lvl="0">
              <a:spcBef>
                <a:spcPts val="0"/>
              </a:spcBef>
              <a:buNone/>
            </a:pPr>
            <a:endParaRP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rtl="0">
              <a:spcBef>
                <a:spcPts val="0"/>
              </a:spcBef>
              <a:buClr>
                <a:schemeClr val="dk1"/>
              </a:buClr>
              <a:buSzPct val="34375"/>
              <a:buFont typeface="Arial"/>
              <a:buNone/>
            </a:pPr>
            <a:r>
              <a:rPr lang="es"/>
              <a:t>Interpretando los resultados(Cont.)</a:t>
            </a:r>
          </a:p>
          <a:p>
            <a:pPr lvl="0">
              <a:spcBef>
                <a:spcPts val="0"/>
              </a:spcBef>
              <a:buNone/>
            </a:pPr>
            <a:endParaRPr/>
          </a:p>
        </p:txBody>
      </p:sp>
      <p:sp>
        <p:nvSpPr>
          <p:cNvPr id="228" name="Shape 228"/>
          <p:cNvSpPr txBox="1">
            <a:spLocks noGrp="1"/>
          </p:cNvSpPr>
          <p:nvPr>
            <p:ph type="body" idx="1"/>
          </p:nvPr>
        </p:nvSpPr>
        <p:spPr>
          <a:xfrm>
            <a:off x="311700" y="1076275"/>
            <a:ext cx="8520599" cy="3416400"/>
          </a:xfrm>
          <a:prstGeom prst="rect">
            <a:avLst/>
          </a:prstGeom>
        </p:spPr>
        <p:txBody>
          <a:bodyPr lIns="91425" tIns="91425" rIns="91425" bIns="91425" anchor="t" anchorCtr="0">
            <a:noAutofit/>
          </a:bodyPr>
          <a:lstStyle/>
          <a:p>
            <a:pPr lvl="0" rtl="0">
              <a:spcBef>
                <a:spcPts val="0"/>
              </a:spcBef>
              <a:spcAft>
                <a:spcPts val="400"/>
              </a:spcAft>
              <a:buNone/>
            </a:pPr>
            <a:r>
              <a:rPr lang="es" b="1" u="sng"/>
              <a:t>Resistencia al cambio de las estructuras gramaticales</a:t>
            </a:r>
            <a:r>
              <a:rPr lang="es" b="1"/>
              <a:t>: </a:t>
            </a:r>
          </a:p>
          <a:p>
            <a:pPr marL="457200" lvl="0" indent="-228600" rtl="0">
              <a:spcBef>
                <a:spcPts val="0"/>
              </a:spcBef>
              <a:spcAft>
                <a:spcPts val="400"/>
              </a:spcAft>
            </a:pPr>
            <a:r>
              <a:rPr lang="es"/>
              <a:t>Aunque estudios anteriores con hablantes de herencia muestran erosión en el uso del pretérito e imperfecto(Montrul 2002, 2009; Silva-Corvalán, 1994), muchas investigaciones actuales sobre el sistema gramatical de esta población de bilingües han enfatizado la resistencia al cambio de las estructuras gramaticales (algunos de estos estudios se presentan en Bullock &amp; Toribio, 2007).</a:t>
            </a:r>
          </a:p>
          <a:p>
            <a:pPr marL="457200" lvl="0" indent="-228600" rtl="0">
              <a:spcBef>
                <a:spcPts val="0"/>
              </a:spcBef>
              <a:spcAft>
                <a:spcPts val="0"/>
              </a:spcAft>
            </a:pPr>
            <a:r>
              <a:rPr lang="es"/>
              <a:t>Esto podría explicar por qué algunos cambios de vocabulario se reportan en la comunidad estudiada en este proyecto (como los presentados por mi colega, Pedro Guerrero), pero las estructuras gramaticales tal como el pretérito y el imperfecto no presentan cambio alguno y reflejan las normas del español estándar.</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algn="ctr">
              <a:spcBef>
                <a:spcPts val="0"/>
              </a:spcBef>
              <a:buNone/>
            </a:pPr>
            <a:r>
              <a:rPr lang="es" sz="3600">
                <a:solidFill>
                  <a:srgbClr val="000000"/>
                </a:solidFill>
                <a:latin typeface="Garamond"/>
                <a:ea typeface="Garamond"/>
                <a:cs typeface="Garamond"/>
                <a:sym typeface="Garamond"/>
              </a:rPr>
              <a:t>Las actitudes de los bilingües tempranos hacia el cambio de código en el condado de Monterey</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a:spcBef>
                <a:spcPts val="0"/>
              </a:spcBef>
              <a:buNone/>
            </a:pPr>
            <a:r>
              <a:rPr lang="es"/>
              <a:t>Participantes</a:t>
            </a:r>
          </a:p>
        </p:txBody>
      </p:sp>
      <p:sp>
        <p:nvSpPr>
          <p:cNvPr id="75" name="Shape 75"/>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330200" rtl="0">
              <a:spcBef>
                <a:spcPts val="0"/>
              </a:spcBef>
              <a:buClr>
                <a:srgbClr val="545454"/>
              </a:buClr>
              <a:buSzPct val="100000"/>
            </a:pPr>
            <a:r>
              <a:rPr lang="es" sz="1600">
                <a:solidFill>
                  <a:srgbClr val="545454"/>
                </a:solidFill>
              </a:rPr>
              <a:t>22 estudiantes de CSUMB.</a:t>
            </a:r>
          </a:p>
          <a:p>
            <a:pPr marL="457200" lvl="0" indent="-330200" rtl="0">
              <a:spcBef>
                <a:spcPts val="0"/>
              </a:spcBef>
              <a:buClr>
                <a:srgbClr val="545454"/>
              </a:buClr>
              <a:buSzPct val="100000"/>
            </a:pPr>
            <a:r>
              <a:rPr lang="es" sz="1600">
                <a:solidFill>
                  <a:srgbClr val="545454"/>
                </a:solidFill>
              </a:rPr>
              <a:t>14 mujeres, 8 hombres (edad promedio: 21 años)</a:t>
            </a:r>
          </a:p>
          <a:p>
            <a:pPr marL="457200" lvl="0" indent="-330200" rtl="0">
              <a:spcBef>
                <a:spcPts val="0"/>
              </a:spcBef>
              <a:buClr>
                <a:srgbClr val="545454"/>
              </a:buClr>
              <a:buSzPct val="100000"/>
            </a:pPr>
            <a:r>
              <a:rPr lang="es" sz="1600">
                <a:solidFill>
                  <a:srgbClr val="545454"/>
                </a:solidFill>
              </a:rPr>
              <a:t>21 nacieron en los Estados Unidos, 1 nacio en Mexico</a:t>
            </a:r>
          </a:p>
          <a:p>
            <a:pPr marL="457200" lvl="0" indent="-330200" rtl="0">
              <a:spcBef>
                <a:spcPts val="0"/>
              </a:spcBef>
              <a:spcAft>
                <a:spcPts val="400"/>
              </a:spcAft>
              <a:buClr>
                <a:srgbClr val="545454"/>
              </a:buClr>
              <a:buSzPct val="100000"/>
            </a:pPr>
            <a:r>
              <a:rPr lang="es" sz="1600">
                <a:solidFill>
                  <a:srgbClr val="545454"/>
                </a:solidFill>
              </a:rPr>
              <a:t>Ciudades de origen: 1 de Marina; 1 de Soledad; 1 de Hollister; 3 de Watsonville; 5 de Seaside 5; 11 de Salinas.</a:t>
            </a:r>
          </a:p>
          <a:p>
            <a:pPr marL="457200" lvl="0" indent="-330200" rtl="0">
              <a:spcBef>
                <a:spcPts val="0"/>
              </a:spcBef>
              <a:spcAft>
                <a:spcPts val="400"/>
              </a:spcAft>
              <a:buClr>
                <a:srgbClr val="545454"/>
              </a:buClr>
              <a:buSzPct val="100000"/>
            </a:pPr>
            <a:r>
              <a:rPr lang="es" sz="1600">
                <a:solidFill>
                  <a:srgbClr val="545454"/>
                </a:solidFill>
              </a:rPr>
              <a:t>Todos estuvieron expuestos al español desde el nacimiento. </a:t>
            </a:r>
          </a:p>
          <a:p>
            <a:pPr marL="457200" lvl="0" indent="-330200" rtl="0">
              <a:spcBef>
                <a:spcPts val="0"/>
              </a:spcBef>
              <a:spcAft>
                <a:spcPts val="400"/>
              </a:spcAft>
              <a:buClr>
                <a:srgbClr val="545454"/>
              </a:buClr>
              <a:buSzPct val="100000"/>
            </a:pPr>
            <a:r>
              <a:rPr lang="es" sz="1600">
                <a:solidFill>
                  <a:srgbClr val="545454"/>
                </a:solidFill>
              </a:rPr>
              <a:t>La mayoría viene de hogares monolingües (hogares que hablan español) y utilizan el español tanto en casa como en la comunidad. </a:t>
            </a:r>
          </a:p>
          <a:p>
            <a:pPr marL="457200" lvl="0" indent="-330200" rtl="0">
              <a:spcBef>
                <a:spcPts val="0"/>
              </a:spcBef>
              <a:spcAft>
                <a:spcPts val="400"/>
              </a:spcAft>
              <a:buClr>
                <a:srgbClr val="545454"/>
              </a:buClr>
              <a:buSzPct val="100000"/>
            </a:pPr>
            <a:r>
              <a:rPr lang="es" sz="1600">
                <a:solidFill>
                  <a:srgbClr val="545454"/>
                </a:solidFill>
              </a:rPr>
              <a:t>La competencia de los participantes en inglés y español fue auto evaluada con una escala tipo Likert donde el 5 corresponde a una competencia parecida a la de un nativo y el 1 a una competencia mínima.  </a:t>
            </a:r>
          </a:p>
          <a:p>
            <a:pPr marL="457200" lvl="0" indent="-330200" rtl="0">
              <a:spcBef>
                <a:spcPts val="0"/>
              </a:spcBef>
              <a:spcAft>
                <a:spcPts val="0"/>
              </a:spcAft>
              <a:buClr>
                <a:srgbClr val="545454"/>
              </a:buClr>
              <a:buSzPct val="100000"/>
            </a:pPr>
            <a:r>
              <a:rPr lang="es" sz="1600">
                <a:solidFill>
                  <a:srgbClr val="545454"/>
                </a:solidFill>
              </a:rPr>
              <a:t>Los resultados de la auto evaluación reflejaron una competencia alta en ambos idiomas con una media de 4.65 en inglés y 4 en español.</a:t>
            </a:r>
          </a:p>
          <a:p>
            <a:pPr lvl="0">
              <a:spcBef>
                <a:spcPts val="0"/>
              </a:spcBef>
              <a:buNone/>
            </a:pPr>
            <a:endParaRP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a:spcBef>
                <a:spcPts val="0"/>
              </a:spcBef>
              <a:buNone/>
            </a:pPr>
            <a:r>
              <a:rPr lang="es" sz="4400">
                <a:solidFill>
                  <a:srgbClr val="000000"/>
                </a:solidFill>
                <a:latin typeface="Garamond"/>
                <a:ea typeface="Garamond"/>
                <a:cs typeface="Garamond"/>
                <a:sym typeface="Garamond"/>
              </a:rPr>
              <a:t>¿Qué es el cambio de código?</a:t>
            </a:r>
          </a:p>
        </p:txBody>
      </p:sp>
      <p:sp>
        <p:nvSpPr>
          <p:cNvPr id="239" name="Shape 239"/>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0" lvl="0" indent="0" rtl="0">
              <a:spcBef>
                <a:spcPts val="600"/>
              </a:spcBef>
              <a:spcAft>
                <a:spcPts val="0"/>
              </a:spcAft>
              <a:buNone/>
            </a:pPr>
            <a:r>
              <a:rPr lang="es">
                <a:solidFill>
                  <a:srgbClr val="5E696C"/>
                </a:solidFill>
                <a:latin typeface="Arial"/>
                <a:ea typeface="Arial"/>
                <a:cs typeface="Arial"/>
                <a:sym typeface="Arial"/>
              </a:rPr>
              <a:t>•</a:t>
            </a:r>
            <a:r>
              <a:rPr lang="es">
                <a:solidFill>
                  <a:srgbClr val="000000"/>
                </a:solidFill>
                <a:latin typeface="Garamond"/>
                <a:ea typeface="Garamond"/>
                <a:cs typeface="Garamond"/>
                <a:sym typeface="Garamond"/>
              </a:rPr>
              <a:t>La habilidad que tienen los bilingües en alternar fácilmente entre dos idiomas en una misma oración.</a:t>
            </a:r>
          </a:p>
          <a:p>
            <a:pPr marL="0" lvl="0" indent="0" rtl="0">
              <a:spcBef>
                <a:spcPts val="600"/>
              </a:spcBef>
              <a:spcAft>
                <a:spcPts val="0"/>
              </a:spcAft>
              <a:buNone/>
            </a:pPr>
            <a:r>
              <a:rPr lang="es">
                <a:solidFill>
                  <a:srgbClr val="5E696C"/>
                </a:solidFill>
                <a:latin typeface="Arial"/>
                <a:ea typeface="Arial"/>
                <a:cs typeface="Arial"/>
                <a:sym typeface="Arial"/>
              </a:rPr>
              <a:t>•</a:t>
            </a:r>
            <a:r>
              <a:rPr lang="es">
                <a:solidFill>
                  <a:srgbClr val="000000"/>
                </a:solidFill>
                <a:latin typeface="Garamond"/>
                <a:ea typeface="Garamond"/>
                <a:cs typeface="Garamond"/>
                <a:sym typeface="Garamond"/>
              </a:rPr>
              <a:t>Es una característica muy señalada de las lenguas en contacto, como el español de los Estados Unidos.</a:t>
            </a:r>
          </a:p>
          <a:p>
            <a:pPr marL="0" lvl="0" indent="0" rtl="0">
              <a:spcBef>
                <a:spcPts val="600"/>
              </a:spcBef>
              <a:spcAft>
                <a:spcPts val="0"/>
              </a:spcAft>
              <a:buNone/>
            </a:pPr>
            <a:r>
              <a:rPr lang="es">
                <a:solidFill>
                  <a:srgbClr val="5E696C"/>
                </a:solidFill>
                <a:latin typeface="Arial"/>
                <a:ea typeface="Arial"/>
                <a:cs typeface="Arial"/>
                <a:sym typeface="Arial"/>
              </a:rPr>
              <a:t>•</a:t>
            </a:r>
            <a:r>
              <a:rPr lang="es">
                <a:solidFill>
                  <a:srgbClr val="000000"/>
                </a:solidFill>
                <a:latin typeface="Garamond"/>
                <a:ea typeface="Garamond"/>
                <a:cs typeface="Garamond"/>
                <a:sym typeface="Garamond"/>
              </a:rPr>
              <a:t>Tiene una motivación expresiva y funciona como señal de pertenencia a un determinado grupo étnico.</a:t>
            </a:r>
          </a:p>
          <a:p>
            <a:pPr marL="0" lvl="0" indent="0" rtl="0">
              <a:spcBef>
                <a:spcPts val="600"/>
              </a:spcBef>
              <a:spcAft>
                <a:spcPts val="0"/>
              </a:spcAft>
              <a:buNone/>
            </a:pPr>
            <a:r>
              <a:rPr lang="es">
                <a:solidFill>
                  <a:srgbClr val="5E696C"/>
                </a:solidFill>
                <a:latin typeface="Arial"/>
                <a:ea typeface="Arial"/>
                <a:cs typeface="Arial"/>
                <a:sym typeface="Arial"/>
              </a:rPr>
              <a:t>•</a:t>
            </a:r>
            <a:r>
              <a:rPr lang="es">
                <a:solidFill>
                  <a:srgbClr val="000000"/>
                </a:solidFill>
                <a:latin typeface="Garamond"/>
                <a:ea typeface="Garamond"/>
                <a:cs typeface="Garamond"/>
                <a:sym typeface="Garamond"/>
              </a:rPr>
              <a:t>Se manifiesta entre bilingües, mientras que estos hablantes utilizan sus lenguas en forma separada cuando interactúan con personas monolingües.</a:t>
            </a:r>
          </a:p>
          <a:p>
            <a:pPr lvl="0" indent="673100" rtl="0">
              <a:spcBef>
                <a:spcPts val="600"/>
              </a:spcBef>
              <a:spcAft>
                <a:spcPts val="0"/>
              </a:spcAft>
              <a:buNone/>
            </a:pPr>
            <a:r>
              <a:rPr lang="es">
                <a:solidFill>
                  <a:srgbClr val="000000"/>
                </a:solidFill>
                <a:latin typeface="Garamond"/>
                <a:ea typeface="Garamond"/>
                <a:cs typeface="Garamond"/>
                <a:sym typeface="Garamond"/>
              </a:rPr>
              <a:t>(Bullock &amp; Toribio, 2009; Carvalho, 2012)</a:t>
            </a:r>
          </a:p>
          <a:p>
            <a:pPr lvl="0">
              <a:spcBef>
                <a:spcPts val="0"/>
              </a:spcBef>
              <a:buNone/>
            </a:pPr>
            <a:endParaRPr sz="2400"/>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a:spcBef>
                <a:spcPts val="0"/>
              </a:spcBef>
              <a:buNone/>
            </a:pPr>
            <a:r>
              <a:rPr lang="es" sz="4400">
                <a:solidFill>
                  <a:srgbClr val="000000"/>
                </a:solidFill>
                <a:latin typeface="Garamond"/>
                <a:ea typeface="Garamond"/>
                <a:cs typeface="Garamond"/>
                <a:sym typeface="Garamond"/>
              </a:rPr>
              <a:t>Tipos de cambio de códigos  </a:t>
            </a:r>
          </a:p>
        </p:txBody>
      </p:sp>
      <p:sp>
        <p:nvSpPr>
          <p:cNvPr id="245" name="Shape 245"/>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0" lvl="0" indent="0" rtl="0">
              <a:spcBef>
                <a:spcPts val="600"/>
              </a:spcBef>
              <a:spcAft>
                <a:spcPts val="0"/>
              </a:spcAft>
              <a:buNone/>
            </a:pPr>
            <a:r>
              <a:rPr lang="es">
                <a:solidFill>
                  <a:srgbClr val="000000"/>
                </a:solidFill>
                <a:latin typeface="Garamond"/>
                <a:ea typeface="Garamond"/>
                <a:cs typeface="Garamond"/>
                <a:sym typeface="Garamond"/>
              </a:rPr>
              <a:t>El cambio de código no constituye una mezcla al azar de dos idiomas. Por el contrario, sigue las reglas gramaticales de cada lengua. Por ejemplo:</a:t>
            </a:r>
          </a:p>
          <a:p>
            <a:pPr marL="0" lvl="0" indent="0" rtl="0">
              <a:spcBef>
                <a:spcPts val="600"/>
              </a:spcBef>
              <a:spcAft>
                <a:spcPts val="0"/>
              </a:spcAft>
              <a:buNone/>
            </a:pPr>
            <a:r>
              <a:rPr lang="es">
                <a:solidFill>
                  <a:srgbClr val="5E696C"/>
                </a:solidFill>
                <a:latin typeface="Arial"/>
                <a:ea typeface="Arial"/>
                <a:cs typeface="Arial"/>
                <a:sym typeface="Arial"/>
              </a:rPr>
              <a:t>•</a:t>
            </a:r>
            <a:r>
              <a:rPr lang="es">
                <a:solidFill>
                  <a:srgbClr val="000000"/>
                </a:solidFill>
                <a:latin typeface="Garamond"/>
                <a:ea typeface="Garamond"/>
                <a:cs typeface="Garamond"/>
                <a:sym typeface="Garamond"/>
              </a:rPr>
              <a:t>Cambio interoracional: cambio de código entre oraciones.</a:t>
            </a:r>
          </a:p>
          <a:p>
            <a:pPr lvl="0" indent="673100" rtl="0">
              <a:spcBef>
                <a:spcPts val="600"/>
              </a:spcBef>
              <a:spcAft>
                <a:spcPts val="0"/>
              </a:spcAft>
              <a:buNone/>
            </a:pPr>
            <a:r>
              <a:rPr lang="es">
                <a:solidFill>
                  <a:srgbClr val="000000"/>
                </a:solidFill>
                <a:latin typeface="Garamond"/>
                <a:ea typeface="Garamond"/>
                <a:cs typeface="Garamond"/>
                <a:sym typeface="Garamond"/>
              </a:rPr>
              <a:t> Ejemplo: “Préstame el libro. I need to read it.”</a:t>
            </a:r>
          </a:p>
          <a:p>
            <a:pPr marL="0" lvl="0" indent="0" rtl="0">
              <a:spcBef>
                <a:spcPts val="600"/>
              </a:spcBef>
              <a:spcAft>
                <a:spcPts val="0"/>
              </a:spcAft>
              <a:buNone/>
            </a:pPr>
            <a:r>
              <a:rPr lang="es">
                <a:solidFill>
                  <a:srgbClr val="5E696C"/>
                </a:solidFill>
                <a:latin typeface="Arial"/>
                <a:ea typeface="Arial"/>
                <a:cs typeface="Arial"/>
                <a:sym typeface="Arial"/>
              </a:rPr>
              <a:t>•</a:t>
            </a:r>
            <a:r>
              <a:rPr lang="es">
                <a:solidFill>
                  <a:srgbClr val="000000"/>
                </a:solidFill>
                <a:latin typeface="Garamond"/>
                <a:ea typeface="Garamond"/>
                <a:cs typeface="Garamond"/>
                <a:sym typeface="Garamond"/>
              </a:rPr>
              <a:t>Cambio intraoracional: cambio de código dentro de oraciones.</a:t>
            </a:r>
          </a:p>
          <a:p>
            <a:pPr lvl="0" indent="673100" rtl="0">
              <a:spcBef>
                <a:spcPts val="600"/>
              </a:spcBef>
              <a:spcAft>
                <a:spcPts val="0"/>
              </a:spcAft>
              <a:buNone/>
            </a:pPr>
            <a:r>
              <a:rPr lang="es">
                <a:solidFill>
                  <a:srgbClr val="000000"/>
                </a:solidFill>
                <a:latin typeface="Garamond"/>
                <a:ea typeface="Garamond"/>
                <a:cs typeface="Garamond"/>
                <a:sym typeface="Garamond"/>
              </a:rPr>
              <a:t>  Ejemplo: “I told you que lo necesito.”</a:t>
            </a:r>
          </a:p>
          <a:p>
            <a:pPr marL="0" lvl="0" indent="0" rtl="0">
              <a:spcBef>
                <a:spcPts val="600"/>
              </a:spcBef>
              <a:spcAft>
                <a:spcPts val="0"/>
              </a:spcAft>
              <a:buNone/>
            </a:pPr>
            <a:r>
              <a:rPr lang="es">
                <a:solidFill>
                  <a:srgbClr val="5E696C"/>
                </a:solidFill>
                <a:latin typeface="Arial"/>
                <a:ea typeface="Arial"/>
                <a:cs typeface="Arial"/>
                <a:sym typeface="Arial"/>
              </a:rPr>
              <a:t>•</a:t>
            </a:r>
            <a:r>
              <a:rPr lang="es">
                <a:solidFill>
                  <a:srgbClr val="000000"/>
                </a:solidFill>
                <a:latin typeface="Garamond"/>
                <a:ea typeface="Garamond"/>
                <a:cs typeface="Garamond"/>
                <a:sym typeface="Garamond"/>
              </a:rPr>
              <a:t>Cambio de código que NO es gramatical:</a:t>
            </a:r>
          </a:p>
          <a:p>
            <a:pPr lvl="0" indent="673100" rtl="0">
              <a:spcBef>
                <a:spcPts val="600"/>
              </a:spcBef>
              <a:spcAft>
                <a:spcPts val="0"/>
              </a:spcAft>
              <a:buNone/>
            </a:pPr>
            <a:r>
              <a:rPr lang="es">
                <a:solidFill>
                  <a:srgbClr val="000000"/>
                </a:solidFill>
                <a:latin typeface="Garamond"/>
                <a:ea typeface="Garamond"/>
                <a:cs typeface="Garamond"/>
                <a:sym typeface="Garamond"/>
              </a:rPr>
              <a:t>  Ejemplo: “Sometimes I’ll empezar una oración en inglés y I will finish   in Spanish.” (Bullock &amp; Toribio, 2009)</a:t>
            </a:r>
          </a:p>
          <a:p>
            <a:pPr lvl="0">
              <a:spcBef>
                <a:spcPts val="0"/>
              </a:spcBef>
              <a:buNone/>
            </a:pPr>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a:spcBef>
                <a:spcPts val="0"/>
              </a:spcBef>
              <a:buNone/>
            </a:pPr>
            <a:r>
              <a:rPr lang="es" sz="4000">
                <a:solidFill>
                  <a:srgbClr val="000000"/>
                </a:solidFill>
                <a:latin typeface="Garamond"/>
                <a:ea typeface="Garamond"/>
                <a:cs typeface="Garamond"/>
                <a:sym typeface="Garamond"/>
              </a:rPr>
              <a:t>El estudio: Preguntas de investigación</a:t>
            </a:r>
          </a:p>
        </p:txBody>
      </p:sp>
      <p:sp>
        <p:nvSpPr>
          <p:cNvPr id="251" name="Shape 251"/>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0" lvl="0" indent="0" rtl="0">
              <a:spcBef>
                <a:spcPts val="600"/>
              </a:spcBef>
              <a:spcAft>
                <a:spcPts val="0"/>
              </a:spcAft>
              <a:buNone/>
            </a:pPr>
            <a:r>
              <a:rPr lang="es">
                <a:solidFill>
                  <a:srgbClr val="5E696C"/>
                </a:solidFill>
                <a:latin typeface="Arial"/>
                <a:ea typeface="Arial"/>
                <a:cs typeface="Arial"/>
                <a:sym typeface="Arial"/>
              </a:rPr>
              <a:t>•</a:t>
            </a:r>
            <a:r>
              <a:rPr lang="es">
                <a:solidFill>
                  <a:srgbClr val="000000"/>
                </a:solidFill>
                <a:latin typeface="Garamond"/>
                <a:ea typeface="Garamond"/>
                <a:cs typeface="Garamond"/>
                <a:sym typeface="Garamond"/>
              </a:rPr>
              <a:t>¿Muestran los hablantes de herencia en el Condado de Monterey sensibilidad hacia el cambio de código gramatical y no gramatical?</a:t>
            </a:r>
          </a:p>
          <a:p>
            <a:pPr marL="0" lvl="0" indent="0" rtl="0">
              <a:spcBef>
                <a:spcPts val="600"/>
              </a:spcBef>
              <a:spcAft>
                <a:spcPts val="0"/>
              </a:spcAft>
              <a:buNone/>
            </a:pPr>
            <a:r>
              <a:rPr lang="es">
                <a:solidFill>
                  <a:srgbClr val="5E696C"/>
                </a:solidFill>
                <a:latin typeface="Arial"/>
                <a:ea typeface="Arial"/>
                <a:cs typeface="Arial"/>
                <a:sym typeface="Arial"/>
              </a:rPr>
              <a:t>•</a:t>
            </a:r>
            <a:r>
              <a:rPr lang="es">
                <a:solidFill>
                  <a:srgbClr val="000000"/>
                </a:solidFill>
                <a:latin typeface="Garamond"/>
                <a:ea typeface="Garamond"/>
                <a:cs typeface="Garamond"/>
                <a:sym typeface="Garamond"/>
              </a:rPr>
              <a:t>¿Tienen los hablantes de herencia actitudes negativas o positivas hacia el cambio de código?</a:t>
            </a:r>
          </a:p>
          <a:p>
            <a:pPr marL="0" lvl="0" indent="0" rtl="0">
              <a:spcBef>
                <a:spcPts val="600"/>
              </a:spcBef>
              <a:spcAft>
                <a:spcPts val="0"/>
              </a:spcAft>
              <a:buNone/>
            </a:pPr>
            <a:r>
              <a:rPr lang="es">
                <a:solidFill>
                  <a:srgbClr val="5E696C"/>
                </a:solidFill>
                <a:latin typeface="Arial"/>
                <a:ea typeface="Arial"/>
                <a:cs typeface="Arial"/>
                <a:sym typeface="Arial"/>
              </a:rPr>
              <a:t>•</a:t>
            </a:r>
            <a:r>
              <a:rPr lang="es">
                <a:solidFill>
                  <a:srgbClr val="000000"/>
                </a:solidFill>
                <a:latin typeface="Garamond"/>
                <a:ea typeface="Garamond"/>
                <a:cs typeface="Garamond"/>
                <a:sym typeface="Garamond"/>
              </a:rPr>
              <a:t>¿Tienen los hablantes de herencia actitudes negativas o positivas hacia el español y el inglés como aspectos importantes de su cultura?</a:t>
            </a:r>
          </a:p>
          <a:p>
            <a:pPr lvl="0">
              <a:spcBef>
                <a:spcPts val="0"/>
              </a:spcBef>
              <a:buNone/>
            </a:pPr>
            <a:endParaRP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a:spcBef>
                <a:spcPts val="0"/>
              </a:spcBef>
              <a:buNone/>
            </a:pPr>
            <a:r>
              <a:rPr lang="es" sz="4400">
                <a:solidFill>
                  <a:srgbClr val="000000"/>
                </a:solidFill>
                <a:latin typeface="Garamond"/>
                <a:ea typeface="Garamond"/>
                <a:cs typeface="Garamond"/>
                <a:sym typeface="Garamond"/>
              </a:rPr>
              <a:t>Participantes</a:t>
            </a:r>
          </a:p>
        </p:txBody>
      </p:sp>
      <p:sp>
        <p:nvSpPr>
          <p:cNvPr id="257" name="Shape 257"/>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500"/>
              </a:spcBef>
              <a:spcAft>
                <a:spcPts val="0"/>
              </a:spcAft>
              <a:buNone/>
            </a:pPr>
            <a:r>
              <a:rPr lang="es">
                <a:solidFill>
                  <a:srgbClr val="000000"/>
                </a:solidFill>
                <a:latin typeface="Arial"/>
                <a:ea typeface="Arial"/>
                <a:cs typeface="Arial"/>
                <a:sym typeface="Arial"/>
              </a:rPr>
              <a:t>•</a:t>
            </a:r>
            <a:r>
              <a:rPr lang="es">
                <a:solidFill>
                  <a:srgbClr val="000000"/>
                </a:solidFill>
                <a:latin typeface="Garamond"/>
                <a:ea typeface="Garamond"/>
                <a:cs typeface="Garamond"/>
                <a:sym typeface="Garamond"/>
              </a:rPr>
              <a:t>26 participantes: 17 mujeres y 9 hombres; edad promedio: 21 años.</a:t>
            </a:r>
          </a:p>
          <a:p>
            <a:pPr lvl="0" rtl="0">
              <a:spcBef>
                <a:spcPts val="500"/>
              </a:spcBef>
              <a:spcAft>
                <a:spcPts val="0"/>
              </a:spcAft>
              <a:buNone/>
            </a:pPr>
            <a:r>
              <a:rPr lang="es">
                <a:solidFill>
                  <a:srgbClr val="000000"/>
                </a:solidFill>
                <a:latin typeface="Arial"/>
                <a:ea typeface="Arial"/>
                <a:cs typeface="Arial"/>
                <a:sym typeface="Arial"/>
              </a:rPr>
              <a:t>•</a:t>
            </a:r>
            <a:r>
              <a:rPr lang="es">
                <a:solidFill>
                  <a:srgbClr val="000000"/>
                </a:solidFill>
                <a:latin typeface="Garamond"/>
                <a:ea typeface="Garamond"/>
                <a:cs typeface="Garamond"/>
                <a:sym typeface="Garamond"/>
              </a:rPr>
              <a:t>25 nacidos en Estados Unidos y 1 en México (edad de llegada a este país =2 años)</a:t>
            </a:r>
          </a:p>
          <a:p>
            <a:pPr lvl="0" rtl="0">
              <a:spcBef>
                <a:spcPts val="500"/>
              </a:spcBef>
              <a:spcAft>
                <a:spcPts val="0"/>
              </a:spcAft>
              <a:buNone/>
            </a:pPr>
            <a:r>
              <a:rPr lang="es">
                <a:solidFill>
                  <a:srgbClr val="000000"/>
                </a:solidFill>
                <a:latin typeface="Arial"/>
                <a:ea typeface="Arial"/>
                <a:cs typeface="Arial"/>
                <a:sym typeface="Arial"/>
              </a:rPr>
              <a:t>•</a:t>
            </a:r>
            <a:r>
              <a:rPr lang="es">
                <a:solidFill>
                  <a:srgbClr val="000000"/>
                </a:solidFill>
                <a:latin typeface="Garamond"/>
                <a:ea typeface="Garamond"/>
                <a:cs typeface="Garamond"/>
                <a:sym typeface="Garamond"/>
              </a:rPr>
              <a:t>Todos estudiantes de CSUMB</a:t>
            </a:r>
          </a:p>
          <a:p>
            <a:pPr lvl="0" rtl="0">
              <a:spcBef>
                <a:spcPts val="500"/>
              </a:spcBef>
              <a:spcAft>
                <a:spcPts val="0"/>
              </a:spcAft>
              <a:buNone/>
            </a:pPr>
            <a:r>
              <a:rPr lang="es">
                <a:solidFill>
                  <a:srgbClr val="000000"/>
                </a:solidFill>
                <a:latin typeface="Arial"/>
                <a:ea typeface="Arial"/>
                <a:cs typeface="Arial"/>
                <a:sym typeface="Arial"/>
              </a:rPr>
              <a:t>•</a:t>
            </a:r>
            <a:r>
              <a:rPr lang="es">
                <a:solidFill>
                  <a:srgbClr val="000000"/>
                </a:solidFill>
                <a:latin typeface="Garamond"/>
                <a:ea typeface="Garamond"/>
                <a:cs typeface="Garamond"/>
                <a:sym typeface="Garamond"/>
              </a:rPr>
              <a:t>Lugares donde viven: Hollister 1, Marina 1, Soledad 1, Watsonville 4, Seaside 6 y Salinas 13.</a:t>
            </a:r>
          </a:p>
          <a:p>
            <a:pPr lvl="0" rtl="0">
              <a:spcBef>
                <a:spcPts val="500"/>
              </a:spcBef>
              <a:spcAft>
                <a:spcPts val="0"/>
              </a:spcAft>
              <a:buNone/>
            </a:pPr>
            <a:r>
              <a:rPr lang="es">
                <a:solidFill>
                  <a:srgbClr val="000000"/>
                </a:solidFill>
                <a:latin typeface="Arial"/>
                <a:ea typeface="Arial"/>
                <a:cs typeface="Arial"/>
                <a:sym typeface="Arial"/>
              </a:rPr>
              <a:t>•</a:t>
            </a:r>
            <a:r>
              <a:rPr lang="es">
                <a:solidFill>
                  <a:srgbClr val="000000"/>
                </a:solidFill>
                <a:latin typeface="Garamond"/>
                <a:ea typeface="Garamond"/>
                <a:cs typeface="Garamond"/>
                <a:sym typeface="Garamond"/>
              </a:rPr>
              <a:t>Todos expuestos al español desde el nacimiento en el hogar y sociedad.</a:t>
            </a:r>
          </a:p>
          <a:p>
            <a:pPr lvl="0" rtl="0">
              <a:spcBef>
                <a:spcPts val="500"/>
              </a:spcBef>
              <a:spcAft>
                <a:spcPts val="0"/>
              </a:spcAft>
              <a:buNone/>
            </a:pPr>
            <a:r>
              <a:rPr lang="es">
                <a:solidFill>
                  <a:srgbClr val="000000"/>
                </a:solidFill>
                <a:latin typeface="Arial"/>
                <a:ea typeface="Arial"/>
                <a:cs typeface="Arial"/>
                <a:sym typeface="Arial"/>
              </a:rPr>
              <a:t>•</a:t>
            </a:r>
            <a:r>
              <a:rPr lang="es">
                <a:solidFill>
                  <a:srgbClr val="000000"/>
                </a:solidFill>
                <a:latin typeface="Garamond"/>
                <a:ea typeface="Garamond"/>
                <a:cs typeface="Garamond"/>
                <a:sym typeface="Garamond"/>
              </a:rPr>
              <a:t>65% vienen de hogares monolingües.</a:t>
            </a:r>
          </a:p>
          <a:p>
            <a:pPr lvl="0" rtl="0">
              <a:spcBef>
                <a:spcPts val="500"/>
              </a:spcBef>
              <a:spcAft>
                <a:spcPts val="0"/>
              </a:spcAft>
              <a:buNone/>
            </a:pPr>
            <a:r>
              <a:rPr lang="es">
                <a:solidFill>
                  <a:srgbClr val="000000"/>
                </a:solidFill>
                <a:latin typeface="Arial"/>
                <a:ea typeface="Arial"/>
                <a:cs typeface="Arial"/>
                <a:sym typeface="Arial"/>
              </a:rPr>
              <a:t>•</a:t>
            </a:r>
            <a:r>
              <a:rPr lang="es">
                <a:solidFill>
                  <a:srgbClr val="000000"/>
                </a:solidFill>
                <a:latin typeface="Garamond"/>
                <a:ea typeface="Garamond"/>
                <a:cs typeface="Garamond"/>
                <a:sym typeface="Garamond"/>
              </a:rPr>
              <a:t>La mayoría de los padres con trabajo en la agricultura.</a:t>
            </a:r>
          </a:p>
          <a:p>
            <a:pPr lvl="0" rtl="0">
              <a:spcBef>
                <a:spcPts val="500"/>
              </a:spcBef>
              <a:spcAft>
                <a:spcPts val="0"/>
              </a:spcAft>
              <a:buNone/>
            </a:pPr>
            <a:r>
              <a:rPr lang="es">
                <a:solidFill>
                  <a:srgbClr val="000000"/>
                </a:solidFill>
                <a:latin typeface="Arial"/>
                <a:ea typeface="Arial"/>
                <a:cs typeface="Arial"/>
                <a:sym typeface="Arial"/>
              </a:rPr>
              <a:t>•</a:t>
            </a:r>
            <a:r>
              <a:rPr lang="es">
                <a:solidFill>
                  <a:srgbClr val="000000"/>
                </a:solidFill>
                <a:latin typeface="Garamond"/>
                <a:ea typeface="Garamond"/>
                <a:cs typeface="Garamond"/>
                <a:sym typeface="Garamond"/>
              </a:rPr>
              <a:t>Competencia lingüística en español y en inglés: Evaluada por los propios participantes a través de una escala Lickert, donde 5 corresponde a una competencia nativa y 1 a muy poca competencia.</a:t>
            </a:r>
          </a:p>
          <a:p>
            <a:pPr lvl="0">
              <a:spcBef>
                <a:spcPts val="0"/>
              </a:spcBef>
              <a:buNone/>
            </a:pPr>
            <a:endParaRP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311700" y="61050"/>
            <a:ext cx="8520599" cy="626100"/>
          </a:xfrm>
          <a:prstGeom prst="rect">
            <a:avLst/>
          </a:prstGeom>
        </p:spPr>
        <p:txBody>
          <a:bodyPr lIns="91425" tIns="91425" rIns="91425" bIns="91425" anchor="t" anchorCtr="0">
            <a:noAutofit/>
          </a:bodyPr>
          <a:lstStyle/>
          <a:p>
            <a:pPr lvl="0">
              <a:spcBef>
                <a:spcPts val="0"/>
              </a:spcBef>
              <a:buNone/>
            </a:pPr>
            <a:r>
              <a:rPr lang="es" sz="3600">
                <a:solidFill>
                  <a:srgbClr val="000000"/>
                </a:solidFill>
                <a:latin typeface="Garamond"/>
                <a:ea typeface="Garamond"/>
                <a:cs typeface="Garamond"/>
                <a:sym typeface="Garamond"/>
              </a:rPr>
              <a:t>Instrumentos y recolección de datos </a:t>
            </a:r>
          </a:p>
        </p:txBody>
      </p:sp>
      <p:sp>
        <p:nvSpPr>
          <p:cNvPr id="263" name="Shape 263"/>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600"/>
              </a:spcBef>
              <a:spcAft>
                <a:spcPts val="0"/>
              </a:spcAft>
              <a:buNone/>
            </a:pPr>
            <a:r>
              <a:rPr lang="es">
                <a:solidFill>
                  <a:srgbClr val="000000"/>
                </a:solidFill>
                <a:latin typeface="Arial"/>
                <a:ea typeface="Arial"/>
                <a:cs typeface="Arial"/>
                <a:sym typeface="Arial"/>
              </a:rPr>
              <a:t>•</a:t>
            </a:r>
            <a:r>
              <a:rPr lang="es">
                <a:solidFill>
                  <a:srgbClr val="000000"/>
                </a:solidFill>
                <a:latin typeface="Garamond"/>
                <a:ea typeface="Garamond"/>
                <a:cs typeface="Garamond"/>
                <a:sym typeface="Garamond"/>
              </a:rPr>
              <a:t>Todos los instrumentos se presentaron en línea. Adaptados de Anderson (2006) y Montes-Alcalá (2000)</a:t>
            </a:r>
          </a:p>
          <a:p>
            <a:pPr lvl="0" rtl="0">
              <a:spcBef>
                <a:spcPts val="600"/>
              </a:spcBef>
              <a:spcAft>
                <a:spcPts val="0"/>
              </a:spcAft>
              <a:buNone/>
            </a:pPr>
            <a:r>
              <a:rPr lang="es">
                <a:solidFill>
                  <a:srgbClr val="000000"/>
                </a:solidFill>
                <a:latin typeface="Arial"/>
                <a:ea typeface="Arial"/>
                <a:cs typeface="Arial"/>
                <a:sym typeface="Arial"/>
              </a:rPr>
              <a:t>•</a:t>
            </a:r>
            <a:r>
              <a:rPr lang="es">
                <a:solidFill>
                  <a:srgbClr val="000000"/>
                </a:solidFill>
                <a:latin typeface="Garamond"/>
                <a:ea typeface="Garamond"/>
                <a:cs typeface="Garamond"/>
                <a:sym typeface="Garamond"/>
              </a:rPr>
              <a:t>Cuestionario biográfico y lingüístico.</a:t>
            </a:r>
          </a:p>
          <a:p>
            <a:pPr lvl="0" rtl="0">
              <a:spcBef>
                <a:spcPts val="600"/>
              </a:spcBef>
              <a:spcAft>
                <a:spcPts val="0"/>
              </a:spcAft>
              <a:buNone/>
            </a:pPr>
            <a:r>
              <a:rPr lang="es">
                <a:solidFill>
                  <a:srgbClr val="000000"/>
                </a:solidFill>
                <a:latin typeface="Arial"/>
                <a:ea typeface="Arial"/>
                <a:cs typeface="Arial"/>
                <a:sym typeface="Arial"/>
              </a:rPr>
              <a:t>•</a:t>
            </a:r>
            <a:r>
              <a:rPr lang="es">
                <a:solidFill>
                  <a:srgbClr val="000000"/>
                </a:solidFill>
                <a:latin typeface="Garamond"/>
                <a:ea typeface="Garamond"/>
                <a:cs typeface="Garamond"/>
                <a:sym typeface="Garamond"/>
              </a:rPr>
              <a:t>Dos textos orales que narran el cuento, </a:t>
            </a:r>
            <a:r>
              <a:rPr lang="es" i="1">
                <a:solidFill>
                  <a:srgbClr val="000000"/>
                </a:solidFill>
                <a:latin typeface="Garamond"/>
                <a:ea typeface="Garamond"/>
                <a:cs typeface="Garamond"/>
                <a:sym typeface="Garamond"/>
              </a:rPr>
              <a:t>El ratón de ciudad y la ardilla de campo</a:t>
            </a:r>
            <a:r>
              <a:rPr lang="es">
                <a:solidFill>
                  <a:srgbClr val="000000"/>
                </a:solidFill>
                <a:latin typeface="Garamond"/>
                <a:ea typeface="Garamond"/>
                <a:cs typeface="Garamond"/>
                <a:sym typeface="Garamond"/>
              </a:rPr>
              <a:t>:</a:t>
            </a:r>
          </a:p>
          <a:p>
            <a:pPr lvl="0" rtl="0">
              <a:spcBef>
                <a:spcPts val="600"/>
              </a:spcBef>
              <a:spcAft>
                <a:spcPts val="0"/>
              </a:spcAft>
              <a:buNone/>
            </a:pPr>
            <a:r>
              <a:rPr lang="es">
                <a:solidFill>
                  <a:srgbClr val="000000"/>
                </a:solidFill>
                <a:latin typeface="Arial"/>
                <a:ea typeface="Arial"/>
                <a:cs typeface="Arial"/>
                <a:sym typeface="Arial"/>
              </a:rPr>
              <a:t>–</a:t>
            </a:r>
            <a:r>
              <a:rPr lang="es">
                <a:solidFill>
                  <a:srgbClr val="000000"/>
                </a:solidFill>
                <a:latin typeface="Garamond"/>
                <a:ea typeface="Garamond"/>
                <a:cs typeface="Garamond"/>
                <a:sym typeface="Garamond"/>
              </a:rPr>
              <a:t>Uno contiene cambio de código gramatical.</a:t>
            </a:r>
          </a:p>
          <a:p>
            <a:pPr lvl="0" rtl="0">
              <a:spcBef>
                <a:spcPts val="600"/>
              </a:spcBef>
              <a:spcAft>
                <a:spcPts val="0"/>
              </a:spcAft>
              <a:buNone/>
            </a:pPr>
            <a:r>
              <a:rPr lang="es">
                <a:solidFill>
                  <a:srgbClr val="000000"/>
                </a:solidFill>
                <a:latin typeface="Arial"/>
                <a:ea typeface="Arial"/>
                <a:cs typeface="Arial"/>
                <a:sym typeface="Arial"/>
              </a:rPr>
              <a:t>–</a:t>
            </a:r>
            <a:r>
              <a:rPr lang="es">
                <a:solidFill>
                  <a:srgbClr val="000000"/>
                </a:solidFill>
                <a:latin typeface="Garamond"/>
                <a:ea typeface="Garamond"/>
                <a:cs typeface="Garamond"/>
                <a:sym typeface="Garamond"/>
              </a:rPr>
              <a:t>El otro contiene cambio de código no gramatical.</a:t>
            </a:r>
          </a:p>
          <a:p>
            <a:pPr lvl="0" rtl="0">
              <a:spcBef>
                <a:spcPts val="600"/>
              </a:spcBef>
              <a:spcAft>
                <a:spcPts val="0"/>
              </a:spcAft>
              <a:buNone/>
            </a:pPr>
            <a:r>
              <a:rPr lang="es">
                <a:solidFill>
                  <a:srgbClr val="000000"/>
                </a:solidFill>
                <a:latin typeface="Arial"/>
                <a:ea typeface="Arial"/>
                <a:cs typeface="Arial"/>
                <a:sym typeface="Arial"/>
              </a:rPr>
              <a:t>–</a:t>
            </a:r>
            <a:r>
              <a:rPr lang="es">
                <a:solidFill>
                  <a:srgbClr val="000000"/>
                </a:solidFill>
                <a:latin typeface="Garamond"/>
                <a:ea typeface="Garamond"/>
                <a:cs typeface="Garamond"/>
                <a:sym typeface="Garamond"/>
              </a:rPr>
              <a:t>Ambos textos contienen preguntas sobre la capacidad lingüística de la persona que narra la historia.</a:t>
            </a:r>
          </a:p>
          <a:p>
            <a:pPr lvl="0" rtl="0">
              <a:spcBef>
                <a:spcPts val="600"/>
              </a:spcBef>
              <a:spcAft>
                <a:spcPts val="0"/>
              </a:spcAft>
              <a:buNone/>
            </a:pPr>
            <a:r>
              <a:rPr lang="es">
                <a:solidFill>
                  <a:srgbClr val="000000"/>
                </a:solidFill>
                <a:latin typeface="Arial"/>
                <a:ea typeface="Arial"/>
                <a:cs typeface="Arial"/>
                <a:sym typeface="Arial"/>
              </a:rPr>
              <a:t>•</a:t>
            </a:r>
            <a:r>
              <a:rPr lang="es">
                <a:solidFill>
                  <a:srgbClr val="000000"/>
                </a:solidFill>
                <a:latin typeface="Garamond"/>
                <a:ea typeface="Garamond"/>
                <a:cs typeface="Garamond"/>
                <a:sym typeface="Garamond"/>
              </a:rPr>
              <a:t>Cuestionario de 15 preguntas sobre actitudes generales hacia el cambio de código y el español e inglés como aspectos culturales importantes.  </a:t>
            </a:r>
          </a:p>
          <a:p>
            <a:pPr lvl="0">
              <a:spcBef>
                <a:spcPts val="0"/>
              </a:spcBef>
              <a:buNone/>
            </a:pPr>
            <a:endParaRP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311700" y="102275"/>
            <a:ext cx="8520599" cy="626100"/>
          </a:xfrm>
          <a:prstGeom prst="rect">
            <a:avLst/>
          </a:prstGeom>
        </p:spPr>
        <p:txBody>
          <a:bodyPr lIns="91425" tIns="91425" rIns="91425" bIns="91425" anchor="t" anchorCtr="0">
            <a:noAutofit/>
          </a:bodyPr>
          <a:lstStyle/>
          <a:p>
            <a:pPr lvl="0">
              <a:spcBef>
                <a:spcPts val="0"/>
              </a:spcBef>
              <a:buNone/>
            </a:pPr>
            <a:r>
              <a:rPr lang="es">
                <a:solidFill>
                  <a:srgbClr val="000000"/>
                </a:solidFill>
                <a:latin typeface="Garamond"/>
                <a:ea typeface="Garamond"/>
                <a:cs typeface="Garamond"/>
                <a:sym typeface="Garamond"/>
              </a:rPr>
              <a:t>Resultados de la competencia lingüística </a:t>
            </a:r>
          </a:p>
        </p:txBody>
      </p:sp>
      <p:sp>
        <p:nvSpPr>
          <p:cNvPr id="269" name="Shape 269"/>
          <p:cNvSpPr txBox="1">
            <a:spLocks noGrp="1"/>
          </p:cNvSpPr>
          <p:nvPr>
            <p:ph type="body" idx="1"/>
          </p:nvPr>
        </p:nvSpPr>
        <p:spPr>
          <a:xfrm>
            <a:off x="311700" y="423575"/>
            <a:ext cx="8520599" cy="3040499"/>
          </a:xfrm>
          <a:prstGeom prst="rect">
            <a:avLst/>
          </a:prstGeom>
        </p:spPr>
        <p:txBody>
          <a:bodyPr lIns="91425" tIns="91425" rIns="91425" bIns="91425" anchor="t" anchorCtr="0">
            <a:noAutofit/>
          </a:bodyPr>
          <a:lstStyle/>
          <a:p>
            <a:pPr lvl="0" rtl="0">
              <a:spcBef>
                <a:spcPts val="500"/>
              </a:spcBef>
              <a:spcAft>
                <a:spcPts val="0"/>
              </a:spcAft>
              <a:buNone/>
            </a:pPr>
            <a:r>
              <a:rPr lang="es" sz="1600">
                <a:solidFill>
                  <a:srgbClr val="000000"/>
                </a:solidFill>
                <a:latin typeface="Arial"/>
                <a:ea typeface="Arial"/>
                <a:cs typeface="Arial"/>
                <a:sym typeface="Arial"/>
              </a:rPr>
              <a:t>•</a:t>
            </a:r>
            <a:r>
              <a:rPr lang="es" sz="1600">
                <a:solidFill>
                  <a:srgbClr val="000000"/>
                </a:solidFill>
                <a:latin typeface="Garamond"/>
                <a:ea typeface="Garamond"/>
                <a:cs typeface="Garamond"/>
                <a:sym typeface="Garamond"/>
              </a:rPr>
              <a:t>Los participantes evaluaron su capacidad en el aspecto oral, escrito, de lectura y de comprensión oral en inglés y en español.</a:t>
            </a:r>
          </a:p>
          <a:p>
            <a:pPr lvl="0" rtl="0">
              <a:spcBef>
                <a:spcPts val="500"/>
              </a:spcBef>
              <a:spcAft>
                <a:spcPts val="0"/>
              </a:spcAft>
              <a:buNone/>
            </a:pPr>
            <a:r>
              <a:rPr lang="es" sz="1600">
                <a:solidFill>
                  <a:srgbClr val="000000"/>
                </a:solidFill>
                <a:latin typeface="Arial"/>
                <a:ea typeface="Arial"/>
                <a:cs typeface="Arial"/>
                <a:sym typeface="Arial"/>
              </a:rPr>
              <a:t>•</a:t>
            </a:r>
            <a:r>
              <a:rPr lang="es" sz="1600">
                <a:solidFill>
                  <a:srgbClr val="000000"/>
                </a:solidFill>
                <a:latin typeface="Garamond"/>
                <a:ea typeface="Garamond"/>
                <a:cs typeface="Garamond"/>
                <a:sym typeface="Garamond"/>
              </a:rPr>
              <a:t>Uso de la escala de Lickert: 1= Muy poca competencia; 5 = Como la de un hablante nativo</a:t>
            </a:r>
          </a:p>
          <a:p>
            <a:pPr lvl="0" rtl="0">
              <a:spcBef>
                <a:spcPts val="500"/>
              </a:spcBef>
              <a:spcAft>
                <a:spcPts val="0"/>
              </a:spcAft>
              <a:buNone/>
            </a:pPr>
            <a:r>
              <a:rPr lang="es" sz="1600">
                <a:solidFill>
                  <a:srgbClr val="000000"/>
                </a:solidFill>
                <a:latin typeface="Arial"/>
                <a:ea typeface="Arial"/>
                <a:cs typeface="Arial"/>
                <a:sym typeface="Arial"/>
              </a:rPr>
              <a:t>•</a:t>
            </a:r>
            <a:r>
              <a:rPr lang="es" sz="1600" b="1">
                <a:solidFill>
                  <a:srgbClr val="000000"/>
                </a:solidFill>
                <a:latin typeface="Garamond"/>
                <a:ea typeface="Garamond"/>
                <a:cs typeface="Garamond"/>
                <a:sym typeface="Garamond"/>
              </a:rPr>
              <a:t>Competencia general en inglés: 4.53</a:t>
            </a:r>
          </a:p>
          <a:p>
            <a:pPr lvl="0" rtl="0">
              <a:spcBef>
                <a:spcPts val="500"/>
              </a:spcBef>
              <a:spcAft>
                <a:spcPts val="0"/>
              </a:spcAft>
              <a:buNone/>
            </a:pPr>
            <a:endParaRPr sz="1600">
              <a:solidFill>
                <a:srgbClr val="000000"/>
              </a:solidFill>
              <a:latin typeface="Arial"/>
              <a:ea typeface="Arial"/>
              <a:cs typeface="Arial"/>
              <a:sym typeface="Arial"/>
            </a:endParaRPr>
          </a:p>
          <a:p>
            <a:pPr lvl="0" rtl="0">
              <a:spcBef>
                <a:spcPts val="500"/>
              </a:spcBef>
              <a:spcAft>
                <a:spcPts val="0"/>
              </a:spcAft>
              <a:buNone/>
            </a:pPr>
            <a:endParaRPr sz="1600">
              <a:solidFill>
                <a:srgbClr val="000000"/>
              </a:solidFill>
              <a:latin typeface="Arial"/>
              <a:ea typeface="Arial"/>
              <a:cs typeface="Arial"/>
              <a:sym typeface="Arial"/>
            </a:endParaRPr>
          </a:p>
          <a:p>
            <a:pPr lvl="0" rtl="0">
              <a:spcBef>
                <a:spcPts val="500"/>
              </a:spcBef>
              <a:spcAft>
                <a:spcPts val="0"/>
              </a:spcAft>
              <a:buNone/>
            </a:pPr>
            <a:endParaRPr sz="1600">
              <a:solidFill>
                <a:srgbClr val="000000"/>
              </a:solidFill>
              <a:latin typeface="Arial"/>
              <a:ea typeface="Arial"/>
              <a:cs typeface="Arial"/>
              <a:sym typeface="Arial"/>
            </a:endParaRPr>
          </a:p>
          <a:p>
            <a:pPr lvl="0" rtl="0">
              <a:spcBef>
                <a:spcPts val="500"/>
              </a:spcBef>
              <a:spcAft>
                <a:spcPts val="0"/>
              </a:spcAft>
              <a:buNone/>
            </a:pPr>
            <a:endParaRPr sz="800">
              <a:solidFill>
                <a:srgbClr val="000000"/>
              </a:solidFill>
              <a:latin typeface="Arial"/>
              <a:ea typeface="Arial"/>
              <a:cs typeface="Arial"/>
              <a:sym typeface="Arial"/>
            </a:endParaRPr>
          </a:p>
          <a:p>
            <a:pPr lvl="0" rtl="0">
              <a:spcBef>
                <a:spcPts val="500"/>
              </a:spcBef>
              <a:spcAft>
                <a:spcPts val="0"/>
              </a:spcAft>
              <a:buNone/>
            </a:pPr>
            <a:r>
              <a:rPr lang="es" sz="1600">
                <a:solidFill>
                  <a:srgbClr val="000000"/>
                </a:solidFill>
                <a:latin typeface="Arial"/>
                <a:ea typeface="Arial"/>
                <a:cs typeface="Arial"/>
                <a:sym typeface="Arial"/>
              </a:rPr>
              <a:t>•</a:t>
            </a:r>
            <a:r>
              <a:rPr lang="es" sz="1600" b="1">
                <a:solidFill>
                  <a:srgbClr val="000000"/>
                </a:solidFill>
                <a:latin typeface="Garamond"/>
                <a:ea typeface="Garamond"/>
                <a:cs typeface="Garamond"/>
                <a:sym typeface="Garamond"/>
              </a:rPr>
              <a:t>Competencia general en español: 4</a:t>
            </a:r>
            <a:r>
              <a:rPr lang="es" sz="1900" b="1">
                <a:solidFill>
                  <a:srgbClr val="000000"/>
                </a:solidFill>
                <a:latin typeface="Garamond"/>
                <a:ea typeface="Garamond"/>
                <a:cs typeface="Garamond"/>
                <a:sym typeface="Garamond"/>
              </a:rPr>
              <a:t>  </a:t>
            </a:r>
          </a:p>
          <a:p>
            <a:pPr lvl="0">
              <a:spcBef>
                <a:spcPts val="0"/>
              </a:spcBef>
              <a:buNone/>
            </a:pPr>
            <a:endParaRPr/>
          </a:p>
        </p:txBody>
      </p:sp>
      <p:graphicFrame>
        <p:nvGraphicFramePr>
          <p:cNvPr id="270" name="Shape 270"/>
          <p:cNvGraphicFramePr/>
          <p:nvPr/>
        </p:nvGraphicFramePr>
        <p:xfrm>
          <a:off x="556400" y="1732669"/>
          <a:ext cx="3000000" cy="3000000"/>
        </p:xfrm>
        <a:graphic>
          <a:graphicData uri="http://schemas.openxmlformats.org/drawingml/2006/table">
            <a:tbl>
              <a:tblPr>
                <a:noFill/>
                <a:tableStyleId>{7CC045D6-9D6D-4A30-93B2-496E2D741FA6}</a:tableStyleId>
              </a:tblPr>
              <a:tblGrid>
                <a:gridCol w="1435850"/>
                <a:gridCol w="1306550"/>
                <a:gridCol w="1471400"/>
                <a:gridCol w="1833700"/>
                <a:gridCol w="1983775"/>
              </a:tblGrid>
              <a:tr h="350800">
                <a:tc>
                  <a:txBody>
                    <a:bodyPr/>
                    <a:lstStyle/>
                    <a:p>
                      <a:pPr lvl="0">
                        <a:spcBef>
                          <a:spcPts val="0"/>
                        </a:spcBef>
                        <a:buNone/>
                      </a:pPr>
                      <a:r>
                        <a:rPr lang="es" sz="1200"/>
                        <a:t>Competencia</a:t>
                      </a:r>
                    </a:p>
                  </a:txBody>
                  <a:tcPr marL="91425" marR="91425" marT="91425" marB="91425"/>
                </a:tc>
                <a:tc>
                  <a:txBody>
                    <a:bodyPr/>
                    <a:lstStyle/>
                    <a:p>
                      <a:pPr lvl="0">
                        <a:spcBef>
                          <a:spcPts val="0"/>
                        </a:spcBef>
                        <a:buNone/>
                      </a:pPr>
                      <a:r>
                        <a:rPr lang="es" sz="1200"/>
                        <a:t>lectura en inglés</a:t>
                      </a:r>
                    </a:p>
                  </a:txBody>
                  <a:tcPr marL="91425" marR="91425" marT="91425" marB="91425"/>
                </a:tc>
                <a:tc>
                  <a:txBody>
                    <a:bodyPr/>
                    <a:lstStyle/>
                    <a:p>
                      <a:pPr lvl="0">
                        <a:spcBef>
                          <a:spcPts val="0"/>
                        </a:spcBef>
                        <a:buNone/>
                      </a:pPr>
                      <a:r>
                        <a:rPr lang="es" sz="1200"/>
                        <a:t>Escritura en inglés</a:t>
                      </a:r>
                    </a:p>
                  </a:txBody>
                  <a:tcPr marL="91425" marR="91425" marT="91425" marB="91425"/>
                </a:tc>
                <a:tc>
                  <a:txBody>
                    <a:bodyPr/>
                    <a:lstStyle/>
                    <a:p>
                      <a:pPr lvl="0">
                        <a:spcBef>
                          <a:spcPts val="0"/>
                        </a:spcBef>
                        <a:buNone/>
                      </a:pPr>
                      <a:r>
                        <a:rPr lang="es" sz="1200"/>
                        <a:t>Conversacion en ingles</a:t>
                      </a:r>
                    </a:p>
                  </a:txBody>
                  <a:tcPr marL="91425" marR="91425" marT="91425" marB="91425"/>
                </a:tc>
                <a:tc>
                  <a:txBody>
                    <a:bodyPr/>
                    <a:lstStyle/>
                    <a:p>
                      <a:pPr lvl="0">
                        <a:spcBef>
                          <a:spcPts val="0"/>
                        </a:spcBef>
                        <a:buNone/>
                      </a:pPr>
                      <a:r>
                        <a:rPr lang="es" sz="1200"/>
                        <a:t>Comprensión en inglés </a:t>
                      </a:r>
                    </a:p>
                  </a:txBody>
                  <a:tcPr marL="91425" marR="91425" marT="91425" marB="91425"/>
                </a:tc>
              </a:tr>
              <a:tr h="0">
                <a:tc>
                  <a:txBody>
                    <a:bodyPr/>
                    <a:lstStyle/>
                    <a:p>
                      <a:pPr lvl="0">
                        <a:spcBef>
                          <a:spcPts val="0"/>
                        </a:spcBef>
                        <a:buNone/>
                      </a:pPr>
                      <a:r>
                        <a:rPr lang="es" sz="1200"/>
                        <a:t>Media</a:t>
                      </a:r>
                    </a:p>
                  </a:txBody>
                  <a:tcPr marL="91425" marR="91425" marT="91425" marB="91425"/>
                </a:tc>
                <a:tc>
                  <a:txBody>
                    <a:bodyPr/>
                    <a:lstStyle/>
                    <a:p>
                      <a:pPr lvl="0">
                        <a:spcBef>
                          <a:spcPts val="0"/>
                        </a:spcBef>
                        <a:buNone/>
                      </a:pPr>
                      <a:r>
                        <a:rPr lang="es" sz="1100"/>
                        <a:t>4.65</a:t>
                      </a:r>
                    </a:p>
                  </a:txBody>
                  <a:tcPr marL="91425" marR="91425" marT="91425" marB="91425"/>
                </a:tc>
                <a:tc>
                  <a:txBody>
                    <a:bodyPr/>
                    <a:lstStyle/>
                    <a:p>
                      <a:pPr lvl="0">
                        <a:spcBef>
                          <a:spcPts val="0"/>
                        </a:spcBef>
                        <a:buNone/>
                      </a:pPr>
                      <a:r>
                        <a:rPr lang="es" sz="1100"/>
                        <a:t>4.54</a:t>
                      </a:r>
                    </a:p>
                  </a:txBody>
                  <a:tcPr marL="91425" marR="91425" marT="91425" marB="91425"/>
                </a:tc>
                <a:tc>
                  <a:txBody>
                    <a:bodyPr/>
                    <a:lstStyle/>
                    <a:p>
                      <a:pPr lvl="0">
                        <a:spcBef>
                          <a:spcPts val="0"/>
                        </a:spcBef>
                        <a:buNone/>
                      </a:pPr>
                      <a:r>
                        <a:rPr lang="es" sz="1100"/>
                        <a:t>4.58</a:t>
                      </a:r>
                    </a:p>
                  </a:txBody>
                  <a:tcPr marL="91425" marR="91425" marT="91425" marB="91425"/>
                </a:tc>
                <a:tc>
                  <a:txBody>
                    <a:bodyPr/>
                    <a:lstStyle/>
                    <a:p>
                      <a:pPr lvl="0">
                        <a:spcBef>
                          <a:spcPts val="0"/>
                        </a:spcBef>
                        <a:buNone/>
                      </a:pPr>
                      <a:r>
                        <a:rPr lang="es" sz="1100"/>
                        <a:t>4.88</a:t>
                      </a:r>
                    </a:p>
                  </a:txBody>
                  <a:tcPr marL="91425" marR="91425" marT="91425" marB="91425"/>
                </a:tc>
              </a:tr>
              <a:tr h="0">
                <a:tc>
                  <a:txBody>
                    <a:bodyPr/>
                    <a:lstStyle/>
                    <a:p>
                      <a:pPr lvl="0">
                        <a:spcBef>
                          <a:spcPts val="0"/>
                        </a:spcBef>
                        <a:buNone/>
                      </a:pPr>
                      <a:r>
                        <a:rPr lang="es" sz="1200"/>
                        <a:t>Dest. Est</a:t>
                      </a:r>
                    </a:p>
                  </a:txBody>
                  <a:tcPr marL="91425" marR="91425" marT="91425" marB="91425"/>
                </a:tc>
                <a:tc>
                  <a:txBody>
                    <a:bodyPr/>
                    <a:lstStyle/>
                    <a:p>
                      <a:pPr lvl="0">
                        <a:spcBef>
                          <a:spcPts val="0"/>
                        </a:spcBef>
                        <a:buNone/>
                      </a:pPr>
                      <a:r>
                        <a:rPr lang="es" sz="1100"/>
                        <a:t>0.56</a:t>
                      </a:r>
                    </a:p>
                  </a:txBody>
                  <a:tcPr marL="91425" marR="91425" marT="91425" marB="91425"/>
                </a:tc>
                <a:tc>
                  <a:txBody>
                    <a:bodyPr/>
                    <a:lstStyle/>
                    <a:p>
                      <a:pPr lvl="0">
                        <a:spcBef>
                          <a:spcPts val="0"/>
                        </a:spcBef>
                        <a:buNone/>
                      </a:pPr>
                      <a:r>
                        <a:rPr lang="es" sz="1100"/>
                        <a:t>0.58</a:t>
                      </a:r>
                    </a:p>
                  </a:txBody>
                  <a:tcPr marL="91425" marR="91425" marT="91425" marB="91425"/>
                </a:tc>
                <a:tc>
                  <a:txBody>
                    <a:bodyPr/>
                    <a:lstStyle/>
                    <a:p>
                      <a:pPr lvl="0">
                        <a:spcBef>
                          <a:spcPts val="0"/>
                        </a:spcBef>
                        <a:buNone/>
                      </a:pPr>
                      <a:r>
                        <a:rPr lang="es" sz="1100"/>
                        <a:t>0.58</a:t>
                      </a:r>
                    </a:p>
                  </a:txBody>
                  <a:tcPr marL="91425" marR="91425" marT="91425" marB="91425"/>
                </a:tc>
                <a:tc>
                  <a:txBody>
                    <a:bodyPr/>
                    <a:lstStyle/>
                    <a:p>
                      <a:pPr lvl="0">
                        <a:spcBef>
                          <a:spcPts val="0"/>
                        </a:spcBef>
                        <a:buNone/>
                      </a:pPr>
                      <a:r>
                        <a:rPr lang="es" sz="1100"/>
                        <a:t>0.33</a:t>
                      </a:r>
                    </a:p>
                  </a:txBody>
                  <a:tcPr marL="91425" marR="91425" marT="91425" marB="91425"/>
                </a:tc>
              </a:tr>
              <a:tr h="0">
                <a:tc>
                  <a:txBody>
                    <a:bodyPr/>
                    <a:lstStyle/>
                    <a:p>
                      <a:pPr lvl="0">
                        <a:spcBef>
                          <a:spcPts val="0"/>
                        </a:spcBef>
                        <a:buNone/>
                      </a:pPr>
                      <a:r>
                        <a:rPr lang="es" sz="1200"/>
                        <a:t>Moda</a:t>
                      </a:r>
                    </a:p>
                  </a:txBody>
                  <a:tcPr marL="91425" marR="91425" marT="91425" marB="91425"/>
                </a:tc>
                <a:tc>
                  <a:txBody>
                    <a:bodyPr/>
                    <a:lstStyle/>
                    <a:p>
                      <a:pPr lvl="0">
                        <a:spcBef>
                          <a:spcPts val="0"/>
                        </a:spcBef>
                        <a:buNone/>
                      </a:pPr>
                      <a:r>
                        <a:rPr lang="es" sz="1100"/>
                        <a:t>5</a:t>
                      </a:r>
                    </a:p>
                  </a:txBody>
                  <a:tcPr marL="91425" marR="91425" marT="91425" marB="91425"/>
                </a:tc>
                <a:tc>
                  <a:txBody>
                    <a:bodyPr/>
                    <a:lstStyle/>
                    <a:p>
                      <a:pPr lvl="0">
                        <a:spcBef>
                          <a:spcPts val="0"/>
                        </a:spcBef>
                        <a:buNone/>
                      </a:pPr>
                      <a:r>
                        <a:rPr lang="es" sz="1100"/>
                        <a:t>5</a:t>
                      </a:r>
                    </a:p>
                  </a:txBody>
                  <a:tcPr marL="91425" marR="91425" marT="91425" marB="91425"/>
                </a:tc>
                <a:tc>
                  <a:txBody>
                    <a:bodyPr/>
                    <a:lstStyle/>
                    <a:p>
                      <a:pPr lvl="0">
                        <a:spcBef>
                          <a:spcPts val="0"/>
                        </a:spcBef>
                        <a:buNone/>
                      </a:pPr>
                      <a:r>
                        <a:rPr lang="es" sz="1100"/>
                        <a:t>5</a:t>
                      </a:r>
                    </a:p>
                  </a:txBody>
                  <a:tcPr marL="91425" marR="91425" marT="91425" marB="91425"/>
                </a:tc>
                <a:tc>
                  <a:txBody>
                    <a:bodyPr/>
                    <a:lstStyle/>
                    <a:p>
                      <a:pPr lvl="0">
                        <a:spcBef>
                          <a:spcPts val="0"/>
                        </a:spcBef>
                        <a:buNone/>
                      </a:pPr>
                      <a:r>
                        <a:rPr lang="es" sz="1100"/>
                        <a:t>5</a:t>
                      </a:r>
                    </a:p>
                  </a:txBody>
                  <a:tcPr marL="91425" marR="91425" marT="91425" marB="91425"/>
                </a:tc>
              </a:tr>
            </a:tbl>
          </a:graphicData>
        </a:graphic>
      </p:graphicFrame>
      <p:graphicFrame>
        <p:nvGraphicFramePr>
          <p:cNvPr id="271" name="Shape 271"/>
          <p:cNvGraphicFramePr/>
          <p:nvPr/>
        </p:nvGraphicFramePr>
        <p:xfrm>
          <a:off x="449325" y="3437475"/>
          <a:ext cx="3000000" cy="3000000"/>
        </p:xfrm>
        <a:graphic>
          <a:graphicData uri="http://schemas.openxmlformats.org/drawingml/2006/table">
            <a:tbl>
              <a:tblPr>
                <a:noFill/>
                <a:tableStyleId>{7CC045D6-9D6D-4A30-93B2-496E2D741FA6}</a:tableStyleId>
              </a:tblPr>
              <a:tblGrid>
                <a:gridCol w="1212250"/>
                <a:gridCol w="1554875"/>
                <a:gridCol w="1576275"/>
                <a:gridCol w="1790425"/>
                <a:gridCol w="2047425"/>
              </a:tblGrid>
              <a:tr h="268850">
                <a:tc>
                  <a:txBody>
                    <a:bodyPr/>
                    <a:lstStyle/>
                    <a:p>
                      <a:pPr lvl="0" algn="ctr" rtl="0">
                        <a:lnSpc>
                          <a:spcPct val="115000"/>
                        </a:lnSpc>
                        <a:spcBef>
                          <a:spcPts val="0"/>
                        </a:spcBef>
                        <a:buNone/>
                      </a:pPr>
                      <a:r>
                        <a:rPr lang="es" sz="1300" b="1">
                          <a:latin typeface="Garamond"/>
                          <a:ea typeface="Garamond"/>
                          <a:cs typeface="Garamond"/>
                          <a:sym typeface="Garamond"/>
                        </a:rPr>
                        <a:t>Competencia</a:t>
                      </a:r>
                    </a:p>
                  </a:txBody>
                  <a:tcPr marL="91425" marR="91425" marT="91425" marB="91425"/>
                </a:tc>
                <a:tc>
                  <a:txBody>
                    <a:bodyPr/>
                    <a:lstStyle/>
                    <a:p>
                      <a:pPr lvl="0" algn="ctr" rtl="0">
                        <a:lnSpc>
                          <a:spcPct val="115000"/>
                        </a:lnSpc>
                        <a:spcBef>
                          <a:spcPts val="0"/>
                        </a:spcBef>
                        <a:buNone/>
                      </a:pPr>
                      <a:r>
                        <a:rPr lang="es" sz="1300" b="1">
                          <a:latin typeface="Garamond"/>
                          <a:ea typeface="Garamond"/>
                          <a:cs typeface="Garamond"/>
                          <a:sym typeface="Garamond"/>
                        </a:rPr>
                        <a:t>Lectura en inglés</a:t>
                      </a:r>
                    </a:p>
                  </a:txBody>
                  <a:tcPr marL="91425" marR="91425" marT="91425" marB="91425"/>
                </a:tc>
                <a:tc>
                  <a:txBody>
                    <a:bodyPr/>
                    <a:lstStyle/>
                    <a:p>
                      <a:pPr lvl="0" algn="ctr" rtl="0">
                        <a:lnSpc>
                          <a:spcPct val="115000"/>
                        </a:lnSpc>
                        <a:spcBef>
                          <a:spcPts val="0"/>
                        </a:spcBef>
                        <a:buNone/>
                      </a:pPr>
                      <a:r>
                        <a:rPr lang="es" sz="1300" b="1">
                          <a:latin typeface="Garamond"/>
                          <a:ea typeface="Garamond"/>
                          <a:cs typeface="Garamond"/>
                          <a:sym typeface="Garamond"/>
                        </a:rPr>
                        <a:t>Escritura en inglés</a:t>
                      </a:r>
                    </a:p>
                  </a:txBody>
                  <a:tcPr marL="91425" marR="91425" marT="91425" marB="91425"/>
                </a:tc>
                <a:tc>
                  <a:txBody>
                    <a:bodyPr/>
                    <a:lstStyle/>
                    <a:p>
                      <a:pPr lvl="0" algn="ctr" rtl="0">
                        <a:lnSpc>
                          <a:spcPct val="115000"/>
                        </a:lnSpc>
                        <a:spcBef>
                          <a:spcPts val="0"/>
                        </a:spcBef>
                        <a:buNone/>
                      </a:pPr>
                      <a:r>
                        <a:rPr lang="es" sz="1300" b="1">
                          <a:latin typeface="Garamond"/>
                          <a:ea typeface="Garamond"/>
                          <a:cs typeface="Garamond"/>
                          <a:sym typeface="Garamond"/>
                        </a:rPr>
                        <a:t>Conversación en inglés</a:t>
                      </a:r>
                    </a:p>
                  </a:txBody>
                  <a:tcPr marL="91425" marR="91425" marT="91425" marB="91425"/>
                </a:tc>
                <a:tc>
                  <a:txBody>
                    <a:bodyPr/>
                    <a:lstStyle/>
                    <a:p>
                      <a:pPr lvl="0" algn="ctr" rtl="0">
                        <a:lnSpc>
                          <a:spcPct val="115000"/>
                        </a:lnSpc>
                        <a:spcBef>
                          <a:spcPts val="0"/>
                        </a:spcBef>
                        <a:buNone/>
                      </a:pPr>
                      <a:r>
                        <a:rPr lang="es" sz="1300" b="1">
                          <a:latin typeface="Garamond"/>
                          <a:ea typeface="Garamond"/>
                          <a:cs typeface="Garamond"/>
                          <a:sym typeface="Garamond"/>
                        </a:rPr>
                        <a:t>Comprensión en inglés</a:t>
                      </a:r>
                    </a:p>
                  </a:txBody>
                  <a:tcPr marL="91425" marR="91425" marT="91425" marB="91425"/>
                </a:tc>
              </a:tr>
              <a:tr h="316925">
                <a:tc>
                  <a:txBody>
                    <a:bodyPr/>
                    <a:lstStyle/>
                    <a:p>
                      <a:pPr lvl="0">
                        <a:spcBef>
                          <a:spcPts val="0"/>
                        </a:spcBef>
                        <a:buNone/>
                      </a:pPr>
                      <a:r>
                        <a:rPr lang="es" sz="1200"/>
                        <a:t>Media</a:t>
                      </a:r>
                    </a:p>
                  </a:txBody>
                  <a:tcPr marL="91425" marR="91425" marT="91425" marB="91425"/>
                </a:tc>
                <a:tc>
                  <a:txBody>
                    <a:bodyPr/>
                    <a:lstStyle/>
                    <a:p>
                      <a:pPr lvl="0">
                        <a:spcBef>
                          <a:spcPts val="0"/>
                        </a:spcBef>
                        <a:buNone/>
                      </a:pPr>
                      <a:r>
                        <a:rPr lang="es" sz="1200"/>
                        <a:t>4.08</a:t>
                      </a:r>
                    </a:p>
                  </a:txBody>
                  <a:tcPr marL="91425" marR="91425" marT="91425" marB="91425"/>
                </a:tc>
                <a:tc>
                  <a:txBody>
                    <a:bodyPr/>
                    <a:lstStyle/>
                    <a:p>
                      <a:pPr lvl="0">
                        <a:spcBef>
                          <a:spcPts val="0"/>
                        </a:spcBef>
                        <a:buNone/>
                      </a:pPr>
                      <a:r>
                        <a:rPr lang="es" sz="1200"/>
                        <a:t>3.27</a:t>
                      </a:r>
                    </a:p>
                  </a:txBody>
                  <a:tcPr marL="91425" marR="91425" marT="91425" marB="91425"/>
                </a:tc>
                <a:tc>
                  <a:txBody>
                    <a:bodyPr/>
                    <a:lstStyle/>
                    <a:p>
                      <a:pPr lvl="0">
                        <a:spcBef>
                          <a:spcPts val="0"/>
                        </a:spcBef>
                        <a:buNone/>
                      </a:pPr>
                      <a:r>
                        <a:rPr lang="es" sz="1200"/>
                        <a:t>4.04</a:t>
                      </a:r>
                    </a:p>
                  </a:txBody>
                  <a:tcPr marL="91425" marR="91425" marT="91425" marB="91425"/>
                </a:tc>
                <a:tc>
                  <a:txBody>
                    <a:bodyPr/>
                    <a:lstStyle/>
                    <a:p>
                      <a:pPr lvl="0">
                        <a:spcBef>
                          <a:spcPts val="0"/>
                        </a:spcBef>
                        <a:buNone/>
                      </a:pPr>
                      <a:r>
                        <a:rPr lang="es" sz="1200"/>
                        <a:t>4.58</a:t>
                      </a:r>
                    </a:p>
                  </a:txBody>
                  <a:tcPr marL="91425" marR="91425" marT="91425" marB="91425"/>
                </a:tc>
              </a:tr>
              <a:tr h="316925">
                <a:tc>
                  <a:txBody>
                    <a:bodyPr/>
                    <a:lstStyle/>
                    <a:p>
                      <a:pPr lvl="0">
                        <a:spcBef>
                          <a:spcPts val="0"/>
                        </a:spcBef>
                        <a:buNone/>
                      </a:pPr>
                      <a:r>
                        <a:rPr lang="es" sz="1200"/>
                        <a:t>Des. Est</a:t>
                      </a:r>
                    </a:p>
                  </a:txBody>
                  <a:tcPr marL="91425" marR="91425" marT="91425" marB="91425"/>
                </a:tc>
                <a:tc>
                  <a:txBody>
                    <a:bodyPr/>
                    <a:lstStyle/>
                    <a:p>
                      <a:pPr lvl="0">
                        <a:spcBef>
                          <a:spcPts val="0"/>
                        </a:spcBef>
                        <a:buNone/>
                      </a:pPr>
                      <a:r>
                        <a:rPr lang="es" sz="1200"/>
                        <a:t>0.93</a:t>
                      </a:r>
                    </a:p>
                  </a:txBody>
                  <a:tcPr marL="91425" marR="91425" marT="91425" marB="91425"/>
                </a:tc>
                <a:tc>
                  <a:txBody>
                    <a:bodyPr/>
                    <a:lstStyle/>
                    <a:p>
                      <a:pPr lvl="0">
                        <a:spcBef>
                          <a:spcPts val="0"/>
                        </a:spcBef>
                        <a:buNone/>
                      </a:pPr>
                      <a:r>
                        <a:rPr lang="es" sz="1200"/>
                        <a:t>1.31</a:t>
                      </a:r>
                    </a:p>
                  </a:txBody>
                  <a:tcPr marL="91425" marR="91425" marT="91425" marB="91425"/>
                </a:tc>
                <a:tc>
                  <a:txBody>
                    <a:bodyPr/>
                    <a:lstStyle/>
                    <a:p>
                      <a:pPr lvl="0">
                        <a:spcBef>
                          <a:spcPts val="0"/>
                        </a:spcBef>
                        <a:buNone/>
                      </a:pPr>
                      <a:r>
                        <a:rPr lang="es" sz="1200"/>
                        <a:t>0.82</a:t>
                      </a:r>
                    </a:p>
                  </a:txBody>
                  <a:tcPr marL="91425" marR="91425" marT="91425" marB="91425"/>
                </a:tc>
                <a:tc>
                  <a:txBody>
                    <a:bodyPr/>
                    <a:lstStyle/>
                    <a:p>
                      <a:pPr lvl="0">
                        <a:spcBef>
                          <a:spcPts val="0"/>
                        </a:spcBef>
                        <a:buNone/>
                      </a:pPr>
                      <a:r>
                        <a:rPr lang="es" sz="1200"/>
                        <a:t>0.70</a:t>
                      </a:r>
                    </a:p>
                  </a:txBody>
                  <a:tcPr marL="91425" marR="91425" marT="91425" marB="91425"/>
                </a:tc>
              </a:tr>
              <a:tr h="316925">
                <a:tc>
                  <a:txBody>
                    <a:bodyPr/>
                    <a:lstStyle/>
                    <a:p>
                      <a:pPr lvl="0">
                        <a:spcBef>
                          <a:spcPts val="0"/>
                        </a:spcBef>
                        <a:buNone/>
                      </a:pPr>
                      <a:r>
                        <a:rPr lang="es" sz="1200"/>
                        <a:t>Moda</a:t>
                      </a:r>
                    </a:p>
                  </a:txBody>
                  <a:tcPr marL="91425" marR="91425" marT="91425" marB="91425"/>
                </a:tc>
                <a:tc>
                  <a:txBody>
                    <a:bodyPr/>
                    <a:lstStyle/>
                    <a:p>
                      <a:pPr lvl="0">
                        <a:spcBef>
                          <a:spcPts val="0"/>
                        </a:spcBef>
                        <a:buNone/>
                      </a:pPr>
                      <a:r>
                        <a:rPr lang="es" sz="1200"/>
                        <a:t>4</a:t>
                      </a:r>
                    </a:p>
                  </a:txBody>
                  <a:tcPr marL="91425" marR="91425" marT="91425" marB="91425"/>
                </a:tc>
                <a:tc>
                  <a:txBody>
                    <a:bodyPr/>
                    <a:lstStyle/>
                    <a:p>
                      <a:pPr lvl="0">
                        <a:spcBef>
                          <a:spcPts val="0"/>
                        </a:spcBef>
                        <a:buNone/>
                      </a:pPr>
                      <a:r>
                        <a:rPr lang="es" sz="1200"/>
                        <a:t>2</a:t>
                      </a:r>
                    </a:p>
                  </a:txBody>
                  <a:tcPr marL="91425" marR="91425" marT="91425" marB="91425"/>
                </a:tc>
                <a:tc>
                  <a:txBody>
                    <a:bodyPr/>
                    <a:lstStyle/>
                    <a:p>
                      <a:pPr lvl="0">
                        <a:spcBef>
                          <a:spcPts val="0"/>
                        </a:spcBef>
                        <a:buNone/>
                      </a:pPr>
                      <a:r>
                        <a:rPr lang="es" sz="1200"/>
                        <a:t>4</a:t>
                      </a:r>
                    </a:p>
                  </a:txBody>
                  <a:tcPr marL="91425" marR="91425" marT="91425" marB="91425"/>
                </a:tc>
                <a:tc>
                  <a:txBody>
                    <a:bodyPr/>
                    <a:lstStyle/>
                    <a:p>
                      <a:pPr lvl="0">
                        <a:spcBef>
                          <a:spcPts val="0"/>
                        </a:spcBef>
                        <a:buNone/>
                      </a:pPr>
                      <a:r>
                        <a:rPr lang="es" sz="1200"/>
                        <a:t>5</a:t>
                      </a:r>
                    </a:p>
                  </a:txBody>
                  <a:tcPr marL="91425" marR="91425" marT="91425" marB="91425"/>
                </a:tc>
              </a:tr>
            </a:tbl>
          </a:graphicData>
        </a:graphic>
      </p:graphicFrame>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a:spcBef>
                <a:spcPts val="0"/>
              </a:spcBef>
              <a:buNone/>
            </a:pPr>
            <a:r>
              <a:rPr lang="es" sz="2400">
                <a:solidFill>
                  <a:srgbClr val="000000"/>
                </a:solidFill>
                <a:latin typeface="Garamond"/>
                <a:ea typeface="Garamond"/>
                <a:cs typeface="Garamond"/>
                <a:sym typeface="Garamond"/>
              </a:rPr>
              <a:t>Resultados del análisis de textos con cambio de código</a:t>
            </a:r>
          </a:p>
        </p:txBody>
      </p:sp>
      <p:sp>
        <p:nvSpPr>
          <p:cNvPr id="277" name="Shape 277"/>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600"/>
              </a:spcBef>
              <a:spcAft>
                <a:spcPts val="0"/>
              </a:spcAft>
              <a:buNone/>
            </a:pPr>
            <a:r>
              <a:rPr lang="es" u="sng">
                <a:solidFill>
                  <a:srgbClr val="000000"/>
                </a:solidFill>
                <a:latin typeface="Garamond"/>
                <a:ea typeface="Garamond"/>
                <a:cs typeface="Garamond"/>
                <a:sym typeface="Garamond"/>
              </a:rPr>
              <a:t>Texto 1</a:t>
            </a:r>
            <a:r>
              <a:rPr lang="es">
                <a:solidFill>
                  <a:srgbClr val="000000"/>
                </a:solidFill>
                <a:latin typeface="Garamond"/>
                <a:ea typeface="Garamond"/>
                <a:cs typeface="Garamond"/>
                <a:sym typeface="Garamond"/>
              </a:rPr>
              <a:t>: </a:t>
            </a:r>
            <a:r>
              <a:rPr lang="es" i="1">
                <a:solidFill>
                  <a:srgbClr val="000000"/>
                </a:solidFill>
                <a:latin typeface="Garamond"/>
                <a:ea typeface="Garamond"/>
                <a:cs typeface="Garamond"/>
                <a:sym typeface="Garamond"/>
              </a:rPr>
              <a:t>El ratón de ciudad y la ardilla de campo </a:t>
            </a:r>
            <a:r>
              <a:rPr lang="es">
                <a:solidFill>
                  <a:srgbClr val="000000"/>
                </a:solidFill>
                <a:latin typeface="Garamond"/>
                <a:ea typeface="Garamond"/>
                <a:cs typeface="Garamond"/>
                <a:sym typeface="Garamond"/>
              </a:rPr>
              <a:t>(gramatical)</a:t>
            </a:r>
          </a:p>
          <a:p>
            <a:pPr lvl="0" rtl="0">
              <a:spcBef>
                <a:spcPts val="600"/>
              </a:spcBef>
              <a:spcAft>
                <a:spcPts val="0"/>
              </a:spcAft>
              <a:buNone/>
            </a:pPr>
            <a:r>
              <a:rPr lang="es">
                <a:solidFill>
                  <a:srgbClr val="000000"/>
                </a:solidFill>
                <a:latin typeface="Arial"/>
                <a:ea typeface="Arial"/>
                <a:cs typeface="Arial"/>
                <a:sym typeface="Arial"/>
              </a:rPr>
              <a:t>•</a:t>
            </a:r>
            <a:r>
              <a:rPr lang="es" u="sng">
                <a:solidFill>
                  <a:srgbClr val="000000"/>
                </a:solidFill>
                <a:latin typeface="Garamond"/>
                <a:ea typeface="Garamond"/>
                <a:cs typeface="Garamond"/>
                <a:sym typeface="Garamond"/>
              </a:rPr>
              <a:t>Pregunta 1</a:t>
            </a:r>
            <a:r>
              <a:rPr lang="es">
                <a:solidFill>
                  <a:srgbClr val="000000"/>
                </a:solidFill>
                <a:latin typeface="Garamond"/>
                <a:ea typeface="Garamond"/>
                <a:cs typeface="Garamond"/>
                <a:sym typeface="Garamond"/>
              </a:rPr>
              <a:t>: Origen de la persona: </a:t>
            </a:r>
            <a:r>
              <a:rPr lang="es" b="1">
                <a:solidFill>
                  <a:srgbClr val="000000"/>
                </a:solidFill>
                <a:latin typeface="Garamond"/>
                <a:ea typeface="Garamond"/>
                <a:cs typeface="Garamond"/>
                <a:sym typeface="Garamond"/>
              </a:rPr>
              <a:t>Estados Unidos: 17, México: 8; América Latina: 1</a:t>
            </a:r>
          </a:p>
          <a:p>
            <a:pPr lvl="0" rtl="0">
              <a:spcBef>
                <a:spcPts val="600"/>
              </a:spcBef>
              <a:spcAft>
                <a:spcPts val="0"/>
              </a:spcAft>
              <a:buNone/>
            </a:pPr>
            <a:r>
              <a:rPr lang="es">
                <a:solidFill>
                  <a:srgbClr val="000000"/>
                </a:solidFill>
                <a:latin typeface="Arial"/>
                <a:ea typeface="Arial"/>
                <a:cs typeface="Arial"/>
                <a:sym typeface="Arial"/>
              </a:rPr>
              <a:t>•</a:t>
            </a:r>
            <a:r>
              <a:rPr lang="es" u="sng">
                <a:solidFill>
                  <a:srgbClr val="000000"/>
                </a:solidFill>
                <a:latin typeface="Garamond"/>
                <a:ea typeface="Garamond"/>
                <a:cs typeface="Garamond"/>
                <a:sym typeface="Garamond"/>
              </a:rPr>
              <a:t>Pregunta 2</a:t>
            </a:r>
            <a:r>
              <a:rPr lang="es">
                <a:solidFill>
                  <a:srgbClr val="000000"/>
                </a:solidFill>
                <a:latin typeface="Garamond"/>
                <a:ea typeface="Garamond"/>
                <a:cs typeface="Garamond"/>
                <a:sym typeface="Garamond"/>
              </a:rPr>
              <a:t>: Pienso que esta persona tiene muchas cosas en común conmigo. (Escala de Lickert: 1 = Totalmente en desacuerdo; 5 = Totalmente de acuerdo)</a:t>
            </a:r>
          </a:p>
          <a:p>
            <a:pPr lvl="0" rtl="0">
              <a:spcBef>
                <a:spcPts val="600"/>
              </a:spcBef>
              <a:spcAft>
                <a:spcPts val="0"/>
              </a:spcAft>
              <a:buNone/>
            </a:pPr>
            <a:endParaRPr>
              <a:solidFill>
                <a:srgbClr val="000000"/>
              </a:solidFill>
              <a:latin typeface="Garamond"/>
              <a:ea typeface="Garamond"/>
              <a:cs typeface="Garamond"/>
              <a:sym typeface="Garamond"/>
            </a:endParaRPr>
          </a:p>
          <a:p>
            <a:pPr lvl="0" rtl="0">
              <a:spcBef>
                <a:spcPts val="600"/>
              </a:spcBef>
              <a:spcAft>
                <a:spcPts val="0"/>
              </a:spcAft>
              <a:buNone/>
            </a:pPr>
            <a:endParaRPr>
              <a:solidFill>
                <a:srgbClr val="000000"/>
              </a:solidFill>
              <a:latin typeface="Garamond"/>
              <a:ea typeface="Garamond"/>
              <a:cs typeface="Garamond"/>
              <a:sym typeface="Garamond"/>
            </a:endParaRPr>
          </a:p>
          <a:p>
            <a:pPr lvl="0" rtl="0">
              <a:spcBef>
                <a:spcPts val="600"/>
              </a:spcBef>
              <a:spcAft>
                <a:spcPts val="0"/>
              </a:spcAft>
              <a:buNone/>
            </a:pPr>
            <a:endParaRPr>
              <a:solidFill>
                <a:srgbClr val="000000"/>
              </a:solidFill>
              <a:latin typeface="Arial"/>
              <a:ea typeface="Arial"/>
              <a:cs typeface="Arial"/>
              <a:sym typeface="Arial"/>
            </a:endParaRPr>
          </a:p>
          <a:p>
            <a:pPr lvl="0" rtl="0">
              <a:spcBef>
                <a:spcPts val="600"/>
              </a:spcBef>
              <a:spcAft>
                <a:spcPts val="0"/>
              </a:spcAft>
              <a:buNone/>
            </a:pPr>
            <a:r>
              <a:rPr lang="es">
                <a:solidFill>
                  <a:srgbClr val="000000"/>
                </a:solidFill>
                <a:latin typeface="Arial"/>
                <a:ea typeface="Arial"/>
                <a:cs typeface="Arial"/>
                <a:sym typeface="Arial"/>
              </a:rPr>
              <a:t>•</a:t>
            </a:r>
            <a:r>
              <a:rPr lang="es" u="sng">
                <a:solidFill>
                  <a:srgbClr val="000000"/>
                </a:solidFill>
                <a:latin typeface="Garamond"/>
                <a:ea typeface="Garamond"/>
                <a:cs typeface="Garamond"/>
                <a:sym typeface="Garamond"/>
              </a:rPr>
              <a:t>Pregunta 3</a:t>
            </a:r>
            <a:r>
              <a:rPr lang="es">
                <a:solidFill>
                  <a:srgbClr val="000000"/>
                </a:solidFill>
                <a:latin typeface="Garamond"/>
                <a:ea typeface="Garamond"/>
                <a:cs typeface="Garamond"/>
                <a:sym typeface="Garamond"/>
              </a:rPr>
              <a:t>: ¿Piensa que esta persona se expresa bien en español?</a:t>
            </a:r>
          </a:p>
          <a:p>
            <a:pPr lvl="0" rtl="0">
              <a:spcBef>
                <a:spcPts val="600"/>
              </a:spcBef>
              <a:spcAft>
                <a:spcPts val="0"/>
              </a:spcAft>
              <a:buNone/>
            </a:pPr>
            <a:r>
              <a:rPr lang="es" b="1">
                <a:solidFill>
                  <a:srgbClr val="000000"/>
                </a:solidFill>
                <a:latin typeface="Garamond"/>
                <a:ea typeface="Garamond"/>
                <a:cs typeface="Garamond"/>
                <a:sym typeface="Garamond"/>
              </a:rPr>
              <a:t>  Sí: 20   No: 6</a:t>
            </a:r>
          </a:p>
          <a:p>
            <a:pPr lvl="0">
              <a:spcBef>
                <a:spcPts val="0"/>
              </a:spcBef>
              <a:buNone/>
            </a:pPr>
            <a:endParaRPr/>
          </a:p>
        </p:txBody>
      </p:sp>
      <p:graphicFrame>
        <p:nvGraphicFramePr>
          <p:cNvPr id="278" name="Shape 278"/>
          <p:cNvGraphicFramePr/>
          <p:nvPr/>
        </p:nvGraphicFramePr>
        <p:xfrm>
          <a:off x="492100" y="2760450"/>
          <a:ext cx="3000000" cy="3000000"/>
        </p:xfrm>
        <a:graphic>
          <a:graphicData uri="http://schemas.openxmlformats.org/drawingml/2006/table">
            <a:tbl>
              <a:tblPr>
                <a:noFill/>
                <a:tableStyleId>{7CC045D6-9D6D-4A30-93B2-496E2D741FA6}</a:tableStyleId>
              </a:tblPr>
              <a:tblGrid>
                <a:gridCol w="3619500"/>
                <a:gridCol w="3619500"/>
              </a:tblGrid>
              <a:tr h="381000">
                <a:tc>
                  <a:txBody>
                    <a:bodyPr/>
                    <a:lstStyle/>
                    <a:p>
                      <a:pPr lvl="0">
                        <a:spcBef>
                          <a:spcPts val="0"/>
                        </a:spcBef>
                        <a:buNone/>
                      </a:pPr>
                      <a:r>
                        <a:rPr lang="es"/>
                        <a:t>Media</a:t>
                      </a:r>
                    </a:p>
                  </a:txBody>
                  <a:tcPr marL="91425" marR="91425" marT="91425" marB="91425"/>
                </a:tc>
                <a:tc>
                  <a:txBody>
                    <a:bodyPr/>
                    <a:lstStyle/>
                    <a:p>
                      <a:pPr lvl="0">
                        <a:spcBef>
                          <a:spcPts val="0"/>
                        </a:spcBef>
                        <a:buNone/>
                      </a:pPr>
                      <a:r>
                        <a:rPr lang="es"/>
                        <a:t>3.69</a:t>
                      </a:r>
                    </a:p>
                  </a:txBody>
                  <a:tcPr marL="91425" marR="91425" marT="91425" marB="91425"/>
                </a:tc>
              </a:tr>
              <a:tr h="381000">
                <a:tc>
                  <a:txBody>
                    <a:bodyPr/>
                    <a:lstStyle/>
                    <a:p>
                      <a:pPr lvl="0">
                        <a:spcBef>
                          <a:spcPts val="0"/>
                        </a:spcBef>
                        <a:buNone/>
                      </a:pPr>
                      <a:r>
                        <a:rPr lang="es"/>
                        <a:t>Desviación estándar</a:t>
                      </a:r>
                    </a:p>
                  </a:txBody>
                  <a:tcPr marL="91425" marR="91425" marT="91425" marB="91425"/>
                </a:tc>
                <a:tc>
                  <a:txBody>
                    <a:bodyPr/>
                    <a:lstStyle/>
                    <a:p>
                      <a:pPr lvl="0">
                        <a:spcBef>
                          <a:spcPts val="0"/>
                        </a:spcBef>
                        <a:buNone/>
                      </a:pPr>
                      <a:r>
                        <a:rPr lang="es"/>
                        <a:t>1.19</a:t>
                      </a:r>
                    </a:p>
                  </a:txBody>
                  <a:tcPr marL="91425" marR="91425" marT="91425" marB="91425"/>
                </a:tc>
              </a:tr>
              <a:tr h="381000">
                <a:tc>
                  <a:txBody>
                    <a:bodyPr/>
                    <a:lstStyle/>
                    <a:p>
                      <a:pPr lvl="0">
                        <a:spcBef>
                          <a:spcPts val="0"/>
                        </a:spcBef>
                        <a:buNone/>
                      </a:pPr>
                      <a:r>
                        <a:rPr lang="es"/>
                        <a:t>Moda</a:t>
                      </a:r>
                    </a:p>
                  </a:txBody>
                  <a:tcPr marL="91425" marR="91425" marT="91425" marB="91425"/>
                </a:tc>
                <a:tc>
                  <a:txBody>
                    <a:bodyPr/>
                    <a:lstStyle/>
                    <a:p>
                      <a:pPr lvl="0">
                        <a:spcBef>
                          <a:spcPts val="0"/>
                        </a:spcBef>
                        <a:buNone/>
                      </a:pPr>
                      <a:r>
                        <a:rPr lang="es"/>
                        <a:t>5</a:t>
                      </a:r>
                    </a:p>
                  </a:txBody>
                  <a:tcPr marL="91425" marR="91425" marT="91425" marB="91425"/>
                </a:tc>
              </a:tr>
            </a:tbl>
          </a:graphicData>
        </a:graphic>
      </p:graphicFrame>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a:spcBef>
                <a:spcPts val="0"/>
              </a:spcBef>
              <a:buNone/>
            </a:pPr>
            <a:r>
              <a:rPr lang="es" sz="2400">
                <a:solidFill>
                  <a:srgbClr val="000000"/>
                </a:solidFill>
                <a:latin typeface="Garamond"/>
                <a:ea typeface="Garamond"/>
                <a:cs typeface="Garamond"/>
                <a:sym typeface="Garamond"/>
              </a:rPr>
              <a:t>Resultados del análisis de textos con cambio de código (cont.)</a:t>
            </a:r>
          </a:p>
        </p:txBody>
      </p:sp>
      <p:sp>
        <p:nvSpPr>
          <p:cNvPr id="284" name="Shape 284"/>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500"/>
              </a:spcBef>
              <a:spcAft>
                <a:spcPts val="0"/>
              </a:spcAft>
              <a:buNone/>
            </a:pPr>
            <a:r>
              <a:rPr lang="es" sz="1400">
                <a:solidFill>
                  <a:srgbClr val="000000"/>
                </a:solidFill>
                <a:latin typeface="Arial"/>
                <a:ea typeface="Arial"/>
                <a:cs typeface="Arial"/>
                <a:sym typeface="Arial"/>
              </a:rPr>
              <a:t>•</a:t>
            </a:r>
            <a:r>
              <a:rPr lang="es" sz="1400" u="sng">
                <a:solidFill>
                  <a:srgbClr val="000000"/>
                </a:solidFill>
                <a:latin typeface="Garamond"/>
                <a:ea typeface="Garamond"/>
                <a:cs typeface="Garamond"/>
                <a:sym typeface="Garamond"/>
              </a:rPr>
              <a:t>Pregunta 4</a:t>
            </a:r>
            <a:r>
              <a:rPr lang="es" sz="1400">
                <a:solidFill>
                  <a:srgbClr val="000000"/>
                </a:solidFill>
                <a:latin typeface="Garamond"/>
                <a:ea typeface="Garamond"/>
                <a:cs typeface="Garamond"/>
                <a:sym typeface="Garamond"/>
              </a:rPr>
              <a:t>: ¿Piensa que es fácil entender lo que está expresando esta persona?</a:t>
            </a:r>
          </a:p>
          <a:p>
            <a:pPr lvl="0" rtl="0">
              <a:spcBef>
                <a:spcPts val="500"/>
              </a:spcBef>
              <a:spcAft>
                <a:spcPts val="0"/>
              </a:spcAft>
              <a:buNone/>
            </a:pPr>
            <a:r>
              <a:rPr lang="es" sz="1400">
                <a:solidFill>
                  <a:srgbClr val="000000"/>
                </a:solidFill>
                <a:latin typeface="Arial"/>
                <a:ea typeface="Arial"/>
                <a:cs typeface="Arial"/>
                <a:sym typeface="Arial"/>
              </a:rPr>
              <a:t>•</a:t>
            </a:r>
            <a:r>
              <a:rPr lang="es" sz="1400" b="1">
                <a:solidFill>
                  <a:srgbClr val="000000"/>
                </a:solidFill>
                <a:latin typeface="Garamond"/>
                <a:ea typeface="Garamond"/>
                <a:cs typeface="Garamond"/>
                <a:sym typeface="Garamond"/>
              </a:rPr>
              <a:t>Sí: 20 	No: 6</a:t>
            </a:r>
          </a:p>
          <a:p>
            <a:pPr lvl="0" rtl="0">
              <a:spcBef>
                <a:spcPts val="500"/>
              </a:spcBef>
              <a:spcAft>
                <a:spcPts val="0"/>
              </a:spcAft>
              <a:buNone/>
            </a:pPr>
            <a:r>
              <a:rPr lang="es" sz="1400">
                <a:solidFill>
                  <a:srgbClr val="000000"/>
                </a:solidFill>
                <a:latin typeface="Arial"/>
                <a:ea typeface="Arial"/>
                <a:cs typeface="Arial"/>
                <a:sym typeface="Arial"/>
              </a:rPr>
              <a:t>•</a:t>
            </a:r>
            <a:r>
              <a:rPr lang="es" sz="1400" u="sng">
                <a:solidFill>
                  <a:srgbClr val="000000"/>
                </a:solidFill>
                <a:latin typeface="Garamond"/>
                <a:ea typeface="Garamond"/>
                <a:cs typeface="Garamond"/>
                <a:sym typeface="Garamond"/>
              </a:rPr>
              <a:t>Pregunta 5</a:t>
            </a:r>
            <a:r>
              <a:rPr lang="es" sz="1400">
                <a:solidFill>
                  <a:srgbClr val="000000"/>
                </a:solidFill>
                <a:latin typeface="Garamond"/>
                <a:ea typeface="Garamond"/>
                <a:cs typeface="Garamond"/>
                <a:sym typeface="Garamond"/>
              </a:rPr>
              <a:t>: ¿Piensa que esta persona tiene más competencia en español, en inglés o en los dos idiomas de igual manera? </a:t>
            </a:r>
            <a:r>
              <a:rPr lang="es" sz="1400" b="1">
                <a:solidFill>
                  <a:srgbClr val="000000"/>
                </a:solidFill>
                <a:latin typeface="Garamond"/>
                <a:ea typeface="Garamond"/>
                <a:cs typeface="Garamond"/>
                <a:sym typeface="Garamond"/>
              </a:rPr>
              <a:t>Competencia en los dos idiomas: 19; Más competencia en español: 6; Más competencia en inglés: 1</a:t>
            </a:r>
          </a:p>
          <a:p>
            <a:pPr lvl="0" rtl="0">
              <a:spcBef>
                <a:spcPts val="500"/>
              </a:spcBef>
              <a:spcAft>
                <a:spcPts val="0"/>
              </a:spcAft>
              <a:buNone/>
            </a:pPr>
            <a:r>
              <a:rPr lang="es" sz="1400">
                <a:solidFill>
                  <a:srgbClr val="000000"/>
                </a:solidFill>
                <a:latin typeface="Arial"/>
                <a:ea typeface="Arial"/>
                <a:cs typeface="Arial"/>
                <a:sym typeface="Arial"/>
              </a:rPr>
              <a:t>•</a:t>
            </a:r>
            <a:r>
              <a:rPr lang="es" sz="1400" u="sng">
                <a:solidFill>
                  <a:srgbClr val="000000"/>
                </a:solidFill>
                <a:latin typeface="Garamond"/>
                <a:ea typeface="Garamond"/>
                <a:cs typeface="Garamond"/>
                <a:sym typeface="Garamond"/>
              </a:rPr>
              <a:t>Pregunta 6</a:t>
            </a:r>
            <a:r>
              <a:rPr lang="es" sz="1400">
                <a:solidFill>
                  <a:srgbClr val="000000"/>
                </a:solidFill>
                <a:latin typeface="Garamond"/>
                <a:ea typeface="Garamond"/>
                <a:cs typeface="Garamond"/>
                <a:sym typeface="Garamond"/>
              </a:rPr>
              <a:t>: En una escala del 1 al 5, por favor describa sus impresiones sobre esta persona. Base su opinión teniendo en cuenta la forma en que esta persona cuenta la historia.</a:t>
            </a:r>
          </a:p>
          <a:p>
            <a:pPr lvl="0" rtl="0">
              <a:spcBef>
                <a:spcPts val="500"/>
              </a:spcBef>
              <a:spcAft>
                <a:spcPts val="0"/>
              </a:spcAft>
              <a:buNone/>
            </a:pPr>
            <a:r>
              <a:rPr lang="es" sz="1400">
                <a:solidFill>
                  <a:srgbClr val="000000"/>
                </a:solidFill>
                <a:latin typeface="Arial"/>
                <a:ea typeface="Arial"/>
                <a:cs typeface="Arial"/>
                <a:sym typeface="Arial"/>
              </a:rPr>
              <a:t>–</a:t>
            </a:r>
            <a:r>
              <a:rPr lang="es" sz="1400">
                <a:solidFill>
                  <a:srgbClr val="000000"/>
                </a:solidFill>
                <a:latin typeface="Garamond"/>
                <a:ea typeface="Garamond"/>
                <a:cs typeface="Garamond"/>
                <a:sym typeface="Garamond"/>
              </a:rPr>
              <a:t>Habla muy mal(1) vs Habla muy bien (5):</a:t>
            </a:r>
          </a:p>
          <a:p>
            <a:pPr lvl="0" rtl="0">
              <a:spcBef>
                <a:spcPts val="500"/>
              </a:spcBef>
              <a:spcAft>
                <a:spcPts val="0"/>
              </a:spcAft>
              <a:buNone/>
            </a:pPr>
            <a:r>
              <a:rPr lang="es" sz="1400" b="1">
                <a:solidFill>
                  <a:srgbClr val="000000"/>
                </a:solidFill>
                <a:latin typeface="Garamond"/>
                <a:ea typeface="Garamond"/>
                <a:cs typeface="Garamond"/>
                <a:sym typeface="Garamond"/>
              </a:rPr>
              <a:t>  Media: 4; Desv. Est.: 1.13; Moda: 5</a:t>
            </a:r>
          </a:p>
          <a:p>
            <a:pPr lvl="0" rtl="0">
              <a:spcBef>
                <a:spcPts val="500"/>
              </a:spcBef>
              <a:spcAft>
                <a:spcPts val="0"/>
              </a:spcAft>
              <a:buNone/>
            </a:pPr>
            <a:r>
              <a:rPr lang="es" sz="1400">
                <a:solidFill>
                  <a:srgbClr val="000000"/>
                </a:solidFill>
                <a:latin typeface="Arial"/>
                <a:ea typeface="Arial"/>
                <a:cs typeface="Arial"/>
                <a:sym typeface="Arial"/>
              </a:rPr>
              <a:t>–</a:t>
            </a:r>
            <a:r>
              <a:rPr lang="es" sz="1400">
                <a:solidFill>
                  <a:srgbClr val="000000"/>
                </a:solidFill>
                <a:latin typeface="Garamond"/>
                <a:ea typeface="Garamond"/>
                <a:cs typeface="Garamond"/>
                <a:sym typeface="Garamond"/>
              </a:rPr>
              <a:t>Su habla no es nada prestigiosa (1) vs. Su habla es muy prestigiosa (5):</a:t>
            </a:r>
          </a:p>
          <a:p>
            <a:pPr lvl="0" rtl="0">
              <a:spcBef>
                <a:spcPts val="500"/>
              </a:spcBef>
              <a:spcAft>
                <a:spcPts val="0"/>
              </a:spcAft>
              <a:buNone/>
            </a:pPr>
            <a:r>
              <a:rPr lang="es" sz="1400" b="1">
                <a:solidFill>
                  <a:srgbClr val="000000"/>
                </a:solidFill>
                <a:latin typeface="Garamond"/>
                <a:ea typeface="Garamond"/>
                <a:cs typeface="Garamond"/>
                <a:sym typeface="Garamond"/>
              </a:rPr>
              <a:t>  Media: 3.54; Desv. Est.: 1.24; Moda: 4</a:t>
            </a:r>
          </a:p>
          <a:p>
            <a:pPr lvl="0">
              <a:spcBef>
                <a:spcPts val="0"/>
              </a:spcBef>
              <a:buNone/>
            </a:pPr>
            <a:endParaRPr sz="1400"/>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a:spcBef>
                <a:spcPts val="0"/>
              </a:spcBef>
              <a:buNone/>
            </a:pPr>
            <a:r>
              <a:rPr lang="es" sz="2400">
                <a:solidFill>
                  <a:srgbClr val="000000"/>
                </a:solidFill>
                <a:latin typeface="Garamond"/>
                <a:ea typeface="Garamond"/>
                <a:cs typeface="Garamond"/>
                <a:sym typeface="Garamond"/>
              </a:rPr>
              <a:t>Resultados del análisis de textos con cambio de código (Cont.)</a:t>
            </a:r>
          </a:p>
        </p:txBody>
      </p:sp>
      <p:sp>
        <p:nvSpPr>
          <p:cNvPr id="290" name="Shape 290"/>
          <p:cNvSpPr txBox="1">
            <a:spLocks noGrp="1"/>
          </p:cNvSpPr>
          <p:nvPr>
            <p:ph type="body" idx="1"/>
          </p:nvPr>
        </p:nvSpPr>
        <p:spPr>
          <a:xfrm>
            <a:off x="311700" y="1163200"/>
            <a:ext cx="8520599" cy="3416400"/>
          </a:xfrm>
          <a:prstGeom prst="rect">
            <a:avLst/>
          </a:prstGeom>
        </p:spPr>
        <p:txBody>
          <a:bodyPr lIns="91425" tIns="91425" rIns="91425" bIns="91425" anchor="t" anchorCtr="0">
            <a:noAutofit/>
          </a:bodyPr>
          <a:lstStyle/>
          <a:p>
            <a:pPr lvl="0" rtl="0">
              <a:spcBef>
                <a:spcPts val="600"/>
              </a:spcBef>
              <a:spcAft>
                <a:spcPts val="0"/>
              </a:spcAft>
              <a:buNone/>
            </a:pPr>
            <a:r>
              <a:rPr lang="es" sz="1400" u="sng">
                <a:solidFill>
                  <a:srgbClr val="000000"/>
                </a:solidFill>
                <a:latin typeface="Garamond"/>
                <a:ea typeface="Garamond"/>
                <a:cs typeface="Garamond"/>
                <a:sym typeface="Garamond"/>
              </a:rPr>
              <a:t>Texto 2</a:t>
            </a:r>
            <a:r>
              <a:rPr lang="es" sz="1400">
                <a:solidFill>
                  <a:srgbClr val="000000"/>
                </a:solidFill>
                <a:latin typeface="Garamond"/>
                <a:ea typeface="Garamond"/>
                <a:cs typeface="Garamond"/>
                <a:sym typeface="Garamond"/>
              </a:rPr>
              <a:t>: </a:t>
            </a:r>
            <a:r>
              <a:rPr lang="es" sz="1400" i="1">
                <a:solidFill>
                  <a:srgbClr val="000000"/>
                </a:solidFill>
                <a:latin typeface="Garamond"/>
                <a:ea typeface="Garamond"/>
                <a:cs typeface="Garamond"/>
                <a:sym typeface="Garamond"/>
              </a:rPr>
              <a:t>El ratón de ciudad y la ardilla de campo </a:t>
            </a:r>
            <a:r>
              <a:rPr lang="es" sz="1400">
                <a:solidFill>
                  <a:srgbClr val="000000"/>
                </a:solidFill>
                <a:latin typeface="Garamond"/>
                <a:ea typeface="Garamond"/>
                <a:cs typeface="Garamond"/>
                <a:sym typeface="Garamond"/>
              </a:rPr>
              <a:t>(no gramatical)</a:t>
            </a:r>
          </a:p>
          <a:p>
            <a:pPr lvl="0" rtl="0">
              <a:spcBef>
                <a:spcPts val="600"/>
              </a:spcBef>
              <a:spcAft>
                <a:spcPts val="0"/>
              </a:spcAft>
              <a:buNone/>
            </a:pPr>
            <a:r>
              <a:rPr lang="es" sz="1400">
                <a:solidFill>
                  <a:srgbClr val="000000"/>
                </a:solidFill>
                <a:latin typeface="Arial"/>
                <a:ea typeface="Arial"/>
                <a:cs typeface="Arial"/>
                <a:sym typeface="Arial"/>
              </a:rPr>
              <a:t>•</a:t>
            </a:r>
            <a:r>
              <a:rPr lang="es" sz="1400" u="sng">
                <a:solidFill>
                  <a:srgbClr val="000000"/>
                </a:solidFill>
                <a:latin typeface="Garamond"/>
                <a:ea typeface="Garamond"/>
                <a:cs typeface="Garamond"/>
                <a:sym typeface="Garamond"/>
              </a:rPr>
              <a:t>Pregunta 1</a:t>
            </a:r>
            <a:r>
              <a:rPr lang="es" sz="1400">
                <a:solidFill>
                  <a:srgbClr val="000000"/>
                </a:solidFill>
                <a:latin typeface="Garamond"/>
                <a:ea typeface="Garamond"/>
                <a:cs typeface="Garamond"/>
                <a:sym typeface="Garamond"/>
              </a:rPr>
              <a:t>: Origen de la persona: </a:t>
            </a:r>
            <a:r>
              <a:rPr lang="es" sz="1400" b="1">
                <a:solidFill>
                  <a:srgbClr val="000000"/>
                </a:solidFill>
                <a:latin typeface="Garamond"/>
                <a:ea typeface="Garamond"/>
                <a:cs typeface="Garamond"/>
                <a:sym typeface="Garamond"/>
              </a:rPr>
              <a:t>Estados Unidos: 15, México: 10; América Latina: 1</a:t>
            </a:r>
          </a:p>
          <a:p>
            <a:pPr lvl="0" rtl="0">
              <a:spcBef>
                <a:spcPts val="600"/>
              </a:spcBef>
              <a:spcAft>
                <a:spcPts val="0"/>
              </a:spcAft>
              <a:buNone/>
            </a:pPr>
            <a:r>
              <a:rPr lang="es" sz="1400">
                <a:solidFill>
                  <a:srgbClr val="000000"/>
                </a:solidFill>
                <a:latin typeface="Arial"/>
                <a:ea typeface="Arial"/>
                <a:cs typeface="Arial"/>
                <a:sym typeface="Arial"/>
              </a:rPr>
              <a:t>•</a:t>
            </a:r>
            <a:r>
              <a:rPr lang="es" sz="1400" u="sng">
                <a:solidFill>
                  <a:srgbClr val="000000"/>
                </a:solidFill>
                <a:latin typeface="Garamond"/>
                <a:ea typeface="Garamond"/>
                <a:cs typeface="Garamond"/>
                <a:sym typeface="Garamond"/>
              </a:rPr>
              <a:t>Pregunta 2</a:t>
            </a:r>
            <a:r>
              <a:rPr lang="es" sz="1400">
                <a:solidFill>
                  <a:srgbClr val="000000"/>
                </a:solidFill>
                <a:latin typeface="Garamond"/>
                <a:ea typeface="Garamond"/>
                <a:cs typeface="Garamond"/>
                <a:sym typeface="Garamond"/>
              </a:rPr>
              <a:t>: Pienso que esta persona tiene muchas cosas en común conmigo. (Escala de Lickert: 1 = Totalmente en desacuerdo; 5 = Totalmente de acuerdo)</a:t>
            </a:r>
          </a:p>
          <a:p>
            <a:pPr lvl="0" rtl="0">
              <a:spcBef>
                <a:spcPts val="600"/>
              </a:spcBef>
              <a:spcAft>
                <a:spcPts val="0"/>
              </a:spcAft>
              <a:buNone/>
            </a:pPr>
            <a:endParaRPr sz="1400">
              <a:solidFill>
                <a:srgbClr val="000000"/>
              </a:solidFill>
              <a:latin typeface="Garamond"/>
              <a:ea typeface="Garamond"/>
              <a:cs typeface="Garamond"/>
              <a:sym typeface="Garamond"/>
            </a:endParaRPr>
          </a:p>
          <a:p>
            <a:pPr lvl="0" rtl="0">
              <a:spcBef>
                <a:spcPts val="600"/>
              </a:spcBef>
              <a:spcAft>
                <a:spcPts val="0"/>
              </a:spcAft>
              <a:buNone/>
            </a:pPr>
            <a:endParaRPr sz="1400">
              <a:solidFill>
                <a:srgbClr val="000000"/>
              </a:solidFill>
              <a:latin typeface="Garamond"/>
              <a:ea typeface="Garamond"/>
              <a:cs typeface="Garamond"/>
              <a:sym typeface="Garamond"/>
            </a:endParaRPr>
          </a:p>
          <a:p>
            <a:pPr lvl="0" rtl="0">
              <a:spcBef>
                <a:spcPts val="600"/>
              </a:spcBef>
              <a:spcAft>
                <a:spcPts val="0"/>
              </a:spcAft>
              <a:buNone/>
            </a:pPr>
            <a:endParaRPr sz="1400">
              <a:solidFill>
                <a:srgbClr val="000000"/>
              </a:solidFill>
              <a:latin typeface="Garamond"/>
              <a:ea typeface="Garamond"/>
              <a:cs typeface="Garamond"/>
              <a:sym typeface="Garamond"/>
            </a:endParaRPr>
          </a:p>
          <a:p>
            <a:pPr lvl="0" rtl="0">
              <a:spcBef>
                <a:spcPts val="600"/>
              </a:spcBef>
              <a:spcAft>
                <a:spcPts val="0"/>
              </a:spcAft>
              <a:buNone/>
            </a:pPr>
            <a:endParaRPr sz="1400">
              <a:solidFill>
                <a:srgbClr val="000000"/>
              </a:solidFill>
              <a:latin typeface="Garamond"/>
              <a:ea typeface="Garamond"/>
              <a:cs typeface="Garamond"/>
              <a:sym typeface="Garamond"/>
            </a:endParaRPr>
          </a:p>
          <a:p>
            <a:pPr lvl="0" rtl="0">
              <a:spcBef>
                <a:spcPts val="600"/>
              </a:spcBef>
              <a:spcAft>
                <a:spcPts val="0"/>
              </a:spcAft>
              <a:buNone/>
            </a:pPr>
            <a:r>
              <a:rPr lang="es" sz="1400">
                <a:solidFill>
                  <a:srgbClr val="000000"/>
                </a:solidFill>
                <a:latin typeface="Arial"/>
                <a:ea typeface="Arial"/>
                <a:cs typeface="Arial"/>
                <a:sym typeface="Arial"/>
              </a:rPr>
              <a:t>•</a:t>
            </a:r>
            <a:r>
              <a:rPr lang="es" sz="1400" u="sng">
                <a:solidFill>
                  <a:srgbClr val="000000"/>
                </a:solidFill>
                <a:latin typeface="Garamond"/>
                <a:ea typeface="Garamond"/>
                <a:cs typeface="Garamond"/>
                <a:sym typeface="Garamond"/>
              </a:rPr>
              <a:t>Pregunta 3</a:t>
            </a:r>
            <a:r>
              <a:rPr lang="es" sz="1400">
                <a:solidFill>
                  <a:srgbClr val="000000"/>
                </a:solidFill>
                <a:latin typeface="Garamond"/>
                <a:ea typeface="Garamond"/>
                <a:cs typeface="Garamond"/>
                <a:sym typeface="Garamond"/>
              </a:rPr>
              <a:t>: ¿Piensa que esta persona se expresa bien en español?</a:t>
            </a:r>
          </a:p>
          <a:p>
            <a:pPr lvl="0" rtl="0">
              <a:spcBef>
                <a:spcPts val="600"/>
              </a:spcBef>
              <a:spcAft>
                <a:spcPts val="0"/>
              </a:spcAft>
              <a:buNone/>
            </a:pPr>
            <a:r>
              <a:rPr lang="es" sz="1400" b="1">
                <a:solidFill>
                  <a:srgbClr val="000000"/>
                </a:solidFill>
                <a:latin typeface="Garamond"/>
                <a:ea typeface="Garamond"/>
                <a:cs typeface="Garamond"/>
                <a:sym typeface="Garamond"/>
              </a:rPr>
              <a:t>  Sí: 18   No: 8</a:t>
            </a:r>
          </a:p>
          <a:p>
            <a:pPr lvl="0" rtl="0">
              <a:spcBef>
                <a:spcPts val="600"/>
              </a:spcBef>
              <a:spcAft>
                <a:spcPts val="0"/>
              </a:spcAft>
              <a:buNone/>
            </a:pPr>
            <a:endParaRPr sz="2400" b="1">
              <a:solidFill>
                <a:srgbClr val="000000"/>
              </a:solidFill>
              <a:latin typeface="Garamond"/>
              <a:ea typeface="Garamond"/>
              <a:cs typeface="Garamond"/>
              <a:sym typeface="Garamond"/>
            </a:endParaRPr>
          </a:p>
          <a:p>
            <a:pPr lvl="0">
              <a:spcBef>
                <a:spcPts val="0"/>
              </a:spcBef>
              <a:buNone/>
            </a:pPr>
            <a:endParaRPr/>
          </a:p>
        </p:txBody>
      </p:sp>
      <p:graphicFrame>
        <p:nvGraphicFramePr>
          <p:cNvPr id="291" name="Shape 291"/>
          <p:cNvGraphicFramePr/>
          <p:nvPr/>
        </p:nvGraphicFramePr>
        <p:xfrm>
          <a:off x="470675" y="2524900"/>
          <a:ext cx="3000000" cy="3000000"/>
        </p:xfrm>
        <a:graphic>
          <a:graphicData uri="http://schemas.openxmlformats.org/drawingml/2006/table">
            <a:tbl>
              <a:tblPr>
                <a:noFill/>
                <a:tableStyleId>{7CC045D6-9D6D-4A30-93B2-496E2D741FA6}</a:tableStyleId>
              </a:tblPr>
              <a:tblGrid>
                <a:gridCol w="2413000"/>
                <a:gridCol w="2413000"/>
              </a:tblGrid>
              <a:tr h="381000">
                <a:tc>
                  <a:txBody>
                    <a:bodyPr/>
                    <a:lstStyle/>
                    <a:p>
                      <a:pPr lvl="0" rtl="0">
                        <a:spcBef>
                          <a:spcPts val="0"/>
                        </a:spcBef>
                        <a:buNone/>
                      </a:pPr>
                      <a:r>
                        <a:rPr lang="es"/>
                        <a:t>Media</a:t>
                      </a:r>
                    </a:p>
                  </a:txBody>
                  <a:tcPr marL="91425" marR="91425" marT="91425" marB="91425"/>
                </a:tc>
                <a:tc>
                  <a:txBody>
                    <a:bodyPr/>
                    <a:lstStyle/>
                    <a:p>
                      <a:pPr lvl="0" rtl="0">
                        <a:spcBef>
                          <a:spcPts val="0"/>
                        </a:spcBef>
                        <a:buNone/>
                      </a:pPr>
                      <a:r>
                        <a:rPr lang="es"/>
                        <a:t>3.35</a:t>
                      </a:r>
                    </a:p>
                  </a:txBody>
                  <a:tcPr marL="91425" marR="91425" marT="91425" marB="91425"/>
                </a:tc>
              </a:tr>
              <a:tr h="381000">
                <a:tc>
                  <a:txBody>
                    <a:bodyPr/>
                    <a:lstStyle/>
                    <a:p>
                      <a:pPr lvl="0">
                        <a:spcBef>
                          <a:spcPts val="0"/>
                        </a:spcBef>
                        <a:buNone/>
                      </a:pPr>
                      <a:r>
                        <a:rPr lang="es"/>
                        <a:t>Desviación estándar</a:t>
                      </a:r>
                    </a:p>
                  </a:txBody>
                  <a:tcPr marL="91425" marR="91425" marT="91425" marB="91425"/>
                </a:tc>
                <a:tc>
                  <a:txBody>
                    <a:bodyPr/>
                    <a:lstStyle/>
                    <a:p>
                      <a:pPr lvl="0">
                        <a:spcBef>
                          <a:spcPts val="0"/>
                        </a:spcBef>
                        <a:buNone/>
                      </a:pPr>
                      <a:r>
                        <a:rPr lang="es"/>
                        <a:t>1.38</a:t>
                      </a:r>
                    </a:p>
                  </a:txBody>
                  <a:tcPr marL="91425" marR="91425" marT="91425" marB="91425"/>
                </a:tc>
              </a:tr>
              <a:tr h="381000">
                <a:tc>
                  <a:txBody>
                    <a:bodyPr/>
                    <a:lstStyle/>
                    <a:p>
                      <a:pPr lvl="0">
                        <a:spcBef>
                          <a:spcPts val="0"/>
                        </a:spcBef>
                        <a:buNone/>
                      </a:pPr>
                      <a:r>
                        <a:rPr lang="es"/>
                        <a:t>Moda</a:t>
                      </a:r>
                    </a:p>
                  </a:txBody>
                  <a:tcPr marL="91425" marR="91425" marT="91425" marB="91425"/>
                </a:tc>
                <a:tc>
                  <a:txBody>
                    <a:bodyPr/>
                    <a:lstStyle/>
                    <a:p>
                      <a:pPr lvl="0">
                        <a:spcBef>
                          <a:spcPts val="0"/>
                        </a:spcBef>
                        <a:buNone/>
                      </a:pPr>
                      <a:r>
                        <a:rPr lang="es"/>
                        <a:t>5</a:t>
                      </a:r>
                    </a:p>
                  </a:txBody>
                  <a:tcPr marL="91425" marR="91425" marT="91425" marB="91425"/>
                </a:tc>
              </a:tr>
            </a:tbl>
          </a:graphicData>
        </a:graphic>
      </p:graphicFrame>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229125" y="108225"/>
            <a:ext cx="8520599" cy="626100"/>
          </a:xfrm>
          <a:prstGeom prst="rect">
            <a:avLst/>
          </a:prstGeom>
        </p:spPr>
        <p:txBody>
          <a:bodyPr lIns="91425" tIns="91425" rIns="91425" bIns="91425" anchor="t" anchorCtr="0">
            <a:noAutofit/>
          </a:bodyPr>
          <a:lstStyle/>
          <a:p>
            <a:pPr lvl="0">
              <a:spcBef>
                <a:spcPts val="0"/>
              </a:spcBef>
              <a:buNone/>
            </a:pPr>
            <a:r>
              <a:rPr lang="es" sz="3000">
                <a:solidFill>
                  <a:srgbClr val="000000"/>
                </a:solidFill>
                <a:latin typeface="Garamond"/>
                <a:ea typeface="Garamond"/>
                <a:cs typeface="Garamond"/>
                <a:sym typeface="Garamond"/>
              </a:rPr>
              <a:t>Resultados del análisis de textos con cambio de código (cont.)</a:t>
            </a:r>
          </a:p>
        </p:txBody>
      </p:sp>
      <p:sp>
        <p:nvSpPr>
          <p:cNvPr id="297" name="Shape 297"/>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500"/>
              </a:spcBef>
              <a:spcAft>
                <a:spcPts val="0"/>
              </a:spcAft>
              <a:buNone/>
            </a:pPr>
            <a:r>
              <a:rPr lang="es" sz="1700">
                <a:solidFill>
                  <a:srgbClr val="000000"/>
                </a:solidFill>
                <a:latin typeface="Arial"/>
                <a:ea typeface="Arial"/>
                <a:cs typeface="Arial"/>
                <a:sym typeface="Arial"/>
              </a:rPr>
              <a:t>•</a:t>
            </a:r>
            <a:r>
              <a:rPr lang="es" sz="1700" u="sng">
                <a:solidFill>
                  <a:srgbClr val="000000"/>
                </a:solidFill>
                <a:latin typeface="Garamond"/>
                <a:ea typeface="Garamond"/>
                <a:cs typeface="Garamond"/>
                <a:sym typeface="Garamond"/>
              </a:rPr>
              <a:t>Pregunta 4</a:t>
            </a:r>
            <a:r>
              <a:rPr lang="es" sz="1700">
                <a:solidFill>
                  <a:srgbClr val="000000"/>
                </a:solidFill>
                <a:latin typeface="Garamond"/>
                <a:ea typeface="Garamond"/>
                <a:cs typeface="Garamond"/>
                <a:sym typeface="Garamond"/>
              </a:rPr>
              <a:t>: ¿Piensa que es fácil entender lo que está expresando esta persona?</a:t>
            </a:r>
          </a:p>
          <a:p>
            <a:pPr lvl="0" rtl="0">
              <a:spcBef>
                <a:spcPts val="500"/>
              </a:spcBef>
              <a:spcAft>
                <a:spcPts val="0"/>
              </a:spcAft>
              <a:buNone/>
            </a:pPr>
            <a:r>
              <a:rPr lang="es" sz="1700" b="1">
                <a:solidFill>
                  <a:srgbClr val="000000"/>
                </a:solidFill>
                <a:latin typeface="Garamond"/>
                <a:ea typeface="Garamond"/>
                <a:cs typeface="Garamond"/>
                <a:sym typeface="Garamond"/>
              </a:rPr>
              <a:t>  Sí: 17     No: 8</a:t>
            </a:r>
          </a:p>
          <a:p>
            <a:pPr lvl="0" rtl="0">
              <a:spcBef>
                <a:spcPts val="500"/>
              </a:spcBef>
              <a:spcAft>
                <a:spcPts val="0"/>
              </a:spcAft>
              <a:buNone/>
            </a:pPr>
            <a:r>
              <a:rPr lang="es" sz="1700">
                <a:solidFill>
                  <a:srgbClr val="000000"/>
                </a:solidFill>
                <a:latin typeface="Arial"/>
                <a:ea typeface="Arial"/>
                <a:cs typeface="Arial"/>
                <a:sym typeface="Arial"/>
              </a:rPr>
              <a:t>•</a:t>
            </a:r>
            <a:r>
              <a:rPr lang="es" sz="1700" u="sng">
                <a:solidFill>
                  <a:srgbClr val="000000"/>
                </a:solidFill>
                <a:latin typeface="Garamond"/>
                <a:ea typeface="Garamond"/>
                <a:cs typeface="Garamond"/>
                <a:sym typeface="Garamond"/>
              </a:rPr>
              <a:t>Pregunta 5</a:t>
            </a:r>
            <a:r>
              <a:rPr lang="es" sz="1700">
                <a:solidFill>
                  <a:srgbClr val="000000"/>
                </a:solidFill>
                <a:latin typeface="Garamond"/>
                <a:ea typeface="Garamond"/>
                <a:cs typeface="Garamond"/>
                <a:sym typeface="Garamond"/>
              </a:rPr>
              <a:t>: ¿Piensa que esta persona tiene más competencia en español, en inglés o en los dos idiomas de igual manera? </a:t>
            </a:r>
            <a:r>
              <a:rPr lang="es" sz="1700" b="1">
                <a:solidFill>
                  <a:srgbClr val="000000"/>
                </a:solidFill>
                <a:latin typeface="Garamond"/>
                <a:ea typeface="Garamond"/>
                <a:cs typeface="Garamond"/>
                <a:sym typeface="Garamond"/>
              </a:rPr>
              <a:t>Competencia en los dos idiomas: 11; Más competencia en español: 8; Más competencia en inglés: 9</a:t>
            </a:r>
          </a:p>
          <a:p>
            <a:pPr lvl="0" rtl="0">
              <a:spcBef>
                <a:spcPts val="500"/>
              </a:spcBef>
              <a:spcAft>
                <a:spcPts val="0"/>
              </a:spcAft>
              <a:buNone/>
            </a:pPr>
            <a:r>
              <a:rPr lang="es" sz="1700">
                <a:solidFill>
                  <a:srgbClr val="000000"/>
                </a:solidFill>
                <a:latin typeface="Arial"/>
                <a:ea typeface="Arial"/>
                <a:cs typeface="Arial"/>
                <a:sym typeface="Arial"/>
              </a:rPr>
              <a:t>•</a:t>
            </a:r>
            <a:r>
              <a:rPr lang="es" sz="1700" u="sng">
                <a:solidFill>
                  <a:srgbClr val="000000"/>
                </a:solidFill>
                <a:latin typeface="Garamond"/>
                <a:ea typeface="Garamond"/>
                <a:cs typeface="Garamond"/>
                <a:sym typeface="Garamond"/>
              </a:rPr>
              <a:t>Pregunta 6</a:t>
            </a:r>
            <a:r>
              <a:rPr lang="es" sz="1700">
                <a:solidFill>
                  <a:srgbClr val="000000"/>
                </a:solidFill>
                <a:latin typeface="Garamond"/>
                <a:ea typeface="Garamond"/>
                <a:cs typeface="Garamond"/>
                <a:sym typeface="Garamond"/>
              </a:rPr>
              <a:t>: En una escala del 1 al 5, por favor describa sus impresiones sobre esta persona. Base su opinión teniendo en cuenta la forma en que esta persona cuenta la historia.</a:t>
            </a:r>
          </a:p>
          <a:p>
            <a:pPr lvl="0" rtl="0">
              <a:spcBef>
                <a:spcPts val="500"/>
              </a:spcBef>
              <a:spcAft>
                <a:spcPts val="0"/>
              </a:spcAft>
              <a:buNone/>
            </a:pPr>
            <a:r>
              <a:rPr lang="es" sz="1700">
                <a:solidFill>
                  <a:srgbClr val="000000"/>
                </a:solidFill>
                <a:latin typeface="Arial"/>
                <a:ea typeface="Arial"/>
                <a:cs typeface="Arial"/>
                <a:sym typeface="Arial"/>
              </a:rPr>
              <a:t>–</a:t>
            </a:r>
            <a:r>
              <a:rPr lang="es" sz="1700">
                <a:solidFill>
                  <a:srgbClr val="000000"/>
                </a:solidFill>
                <a:latin typeface="Garamond"/>
                <a:ea typeface="Garamond"/>
                <a:cs typeface="Garamond"/>
                <a:sym typeface="Garamond"/>
              </a:rPr>
              <a:t>Habla muy mal(1) vs Habla muy bien (5):</a:t>
            </a:r>
          </a:p>
          <a:p>
            <a:pPr lvl="0" rtl="0">
              <a:spcBef>
                <a:spcPts val="500"/>
              </a:spcBef>
              <a:spcAft>
                <a:spcPts val="0"/>
              </a:spcAft>
              <a:buNone/>
            </a:pPr>
            <a:r>
              <a:rPr lang="es" sz="1700" b="1">
                <a:solidFill>
                  <a:srgbClr val="000000"/>
                </a:solidFill>
                <a:latin typeface="Garamond"/>
                <a:ea typeface="Garamond"/>
                <a:cs typeface="Garamond"/>
                <a:sym typeface="Garamond"/>
              </a:rPr>
              <a:t>  Media: 3.42; Desv. Est.: 1.24; Moda: 3</a:t>
            </a:r>
          </a:p>
          <a:p>
            <a:pPr lvl="0" rtl="0">
              <a:spcBef>
                <a:spcPts val="500"/>
              </a:spcBef>
              <a:spcAft>
                <a:spcPts val="0"/>
              </a:spcAft>
              <a:buNone/>
            </a:pPr>
            <a:r>
              <a:rPr lang="es" sz="1700">
                <a:solidFill>
                  <a:srgbClr val="000000"/>
                </a:solidFill>
                <a:latin typeface="Arial"/>
                <a:ea typeface="Arial"/>
                <a:cs typeface="Arial"/>
                <a:sym typeface="Arial"/>
              </a:rPr>
              <a:t>–</a:t>
            </a:r>
            <a:r>
              <a:rPr lang="es" sz="1700">
                <a:solidFill>
                  <a:srgbClr val="000000"/>
                </a:solidFill>
                <a:latin typeface="Garamond"/>
                <a:ea typeface="Garamond"/>
                <a:cs typeface="Garamond"/>
                <a:sym typeface="Garamond"/>
              </a:rPr>
              <a:t>Su habla no es nada prestigiosa (1) vs. Su habla es muy prestigiosa (5):</a:t>
            </a:r>
          </a:p>
          <a:p>
            <a:pPr lvl="0" rtl="0">
              <a:spcBef>
                <a:spcPts val="500"/>
              </a:spcBef>
              <a:spcAft>
                <a:spcPts val="0"/>
              </a:spcAft>
              <a:buNone/>
            </a:pPr>
            <a:r>
              <a:rPr lang="es" sz="1700" b="1">
                <a:solidFill>
                  <a:srgbClr val="000000"/>
                </a:solidFill>
                <a:latin typeface="Garamond"/>
                <a:ea typeface="Garamond"/>
                <a:cs typeface="Garamond"/>
                <a:sym typeface="Garamond"/>
              </a:rPr>
              <a:t>  Media: 3.12; Desv. Est.: 1.34; Moda: 3</a:t>
            </a:r>
          </a:p>
          <a:p>
            <a:pPr lvl="0">
              <a:spcBef>
                <a:spcPts val="0"/>
              </a:spcBef>
              <a:buNone/>
            </a:pPr>
            <a:endParaRPr sz="1700"/>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a:spcBef>
                <a:spcPts val="0"/>
              </a:spcBef>
              <a:buNone/>
            </a:pPr>
            <a:r>
              <a:rPr lang="es"/>
              <a:t>Objetivos de los estudios</a:t>
            </a:r>
          </a:p>
        </p:txBody>
      </p:sp>
      <p:sp>
        <p:nvSpPr>
          <p:cNvPr id="81" name="Shape 81"/>
          <p:cNvSpPr txBox="1">
            <a:spLocks noGrp="1"/>
          </p:cNvSpPr>
          <p:nvPr>
            <p:ph type="body" idx="1"/>
          </p:nvPr>
        </p:nvSpPr>
        <p:spPr>
          <a:xfrm>
            <a:off x="311700" y="1076275"/>
            <a:ext cx="8520599" cy="3416400"/>
          </a:xfrm>
          <a:prstGeom prst="rect">
            <a:avLst/>
          </a:prstGeom>
        </p:spPr>
        <p:txBody>
          <a:bodyPr lIns="91425" tIns="91425" rIns="91425" bIns="91425" anchor="t" anchorCtr="0">
            <a:noAutofit/>
          </a:bodyPr>
          <a:lstStyle/>
          <a:p>
            <a:pPr marL="457200" lvl="0" indent="-336550" rtl="0">
              <a:spcBef>
                <a:spcPts val="0"/>
              </a:spcBef>
              <a:buClr>
                <a:srgbClr val="5E696C"/>
              </a:buClr>
              <a:buSzPct val="100000"/>
            </a:pPr>
            <a:r>
              <a:rPr lang="es" sz="1700">
                <a:solidFill>
                  <a:srgbClr val="5E696C"/>
                </a:solidFill>
              </a:rPr>
              <a:t>Estos estudios fueron parte de una investigación más general sobre el español en la comunidad hispana en el Condado de Monterey. Esta comunidad no ha sido estudiada.</a:t>
            </a:r>
          </a:p>
          <a:p>
            <a:pPr marL="457200" lvl="0" indent="-336550" rtl="0">
              <a:spcBef>
                <a:spcPts val="0"/>
              </a:spcBef>
              <a:buClr>
                <a:srgbClr val="5E696C"/>
              </a:buClr>
              <a:buSzPct val="100000"/>
            </a:pPr>
            <a:r>
              <a:rPr lang="es" sz="1700">
                <a:solidFill>
                  <a:srgbClr val="5E696C"/>
                </a:solidFill>
              </a:rPr>
              <a:t>Analizar el uso de “mirar” y “ver” qué hacen los hablantes de herencia en el Condado de Monterey y compararlos con otras comunidades discursivas estudiadas anteriormente.</a:t>
            </a:r>
          </a:p>
          <a:p>
            <a:pPr marL="457200" lvl="0" indent="-336550" rtl="0">
              <a:spcBef>
                <a:spcPts val="0"/>
              </a:spcBef>
              <a:spcAft>
                <a:spcPts val="0"/>
              </a:spcAft>
              <a:buClr>
                <a:srgbClr val="5E696C"/>
              </a:buClr>
              <a:buSzPct val="100000"/>
            </a:pPr>
            <a:r>
              <a:rPr lang="es" sz="1700">
                <a:solidFill>
                  <a:srgbClr val="5E696C"/>
                </a:solidFill>
              </a:rPr>
              <a:t>El objetivo de este estudio es analizar el uso del imperfecto y  pretérito en narraciones producidas por por hablantes de herencia hispana en el Condado de Monterrey. </a:t>
            </a:r>
          </a:p>
          <a:p>
            <a:pPr marL="457200" lvl="0" indent="-336550" rtl="0">
              <a:spcBef>
                <a:spcPts val="800"/>
              </a:spcBef>
              <a:spcAft>
                <a:spcPts val="0"/>
              </a:spcAft>
              <a:buClr>
                <a:srgbClr val="5E696C"/>
              </a:buClr>
              <a:buSzPct val="100000"/>
            </a:pPr>
            <a:r>
              <a:rPr lang="es" sz="1700">
                <a:solidFill>
                  <a:srgbClr val="5E696C"/>
                </a:solidFill>
              </a:rPr>
              <a:t>El propósito es este estudio es investigar las actitudes que tienen los bilingües tempranos (expuestos al español e inglés antes de los cinco años) en el Condado de Monterey hacia el cambio de código y el español e inglés como aspectos importantes de su cultura. </a:t>
            </a:r>
          </a:p>
          <a:p>
            <a:pPr lvl="0" rtl="0">
              <a:spcBef>
                <a:spcPts val="0"/>
              </a:spcBef>
              <a:spcAft>
                <a:spcPts val="0"/>
              </a:spcAft>
              <a:buNone/>
            </a:pPr>
            <a:endParaRPr>
              <a:solidFill>
                <a:srgbClr val="545454"/>
              </a:solidFill>
            </a:endParaRP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a:spcBef>
                <a:spcPts val="0"/>
              </a:spcBef>
              <a:buNone/>
            </a:pPr>
            <a:r>
              <a:rPr lang="es" sz="3600">
                <a:solidFill>
                  <a:srgbClr val="000000"/>
                </a:solidFill>
                <a:latin typeface="Garamond"/>
                <a:ea typeface="Garamond"/>
                <a:cs typeface="Garamond"/>
                <a:sym typeface="Garamond"/>
              </a:rPr>
              <a:t>Interpretación de los resultados</a:t>
            </a:r>
          </a:p>
        </p:txBody>
      </p:sp>
      <p:sp>
        <p:nvSpPr>
          <p:cNvPr id="303" name="Shape 303"/>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500"/>
              </a:spcBef>
              <a:spcAft>
                <a:spcPts val="0"/>
              </a:spcAft>
              <a:buNone/>
            </a:pPr>
            <a:r>
              <a:rPr lang="es" sz="1400">
                <a:solidFill>
                  <a:srgbClr val="000000"/>
                </a:solidFill>
                <a:latin typeface="Arial"/>
                <a:ea typeface="Arial"/>
                <a:cs typeface="Arial"/>
                <a:sym typeface="Arial"/>
              </a:rPr>
              <a:t>•</a:t>
            </a:r>
            <a:r>
              <a:rPr lang="es" sz="1400">
                <a:solidFill>
                  <a:srgbClr val="000000"/>
                </a:solidFill>
                <a:latin typeface="Garamond"/>
                <a:ea typeface="Garamond"/>
                <a:cs typeface="Garamond"/>
                <a:sym typeface="Garamond"/>
              </a:rPr>
              <a:t>Como en los estudios anteriores (Anderson, 2006; Anderson &amp; Toribio, 2007), los participantes de este estudio demuestran cierta sensibilidad y preferencia hacia el texto con cambio de código gramatical:</a:t>
            </a:r>
          </a:p>
          <a:p>
            <a:pPr lvl="0" rtl="0">
              <a:spcBef>
                <a:spcPts val="500"/>
              </a:spcBef>
              <a:spcAft>
                <a:spcPts val="0"/>
              </a:spcAft>
              <a:buNone/>
            </a:pPr>
            <a:r>
              <a:rPr lang="es" sz="1400">
                <a:solidFill>
                  <a:srgbClr val="000000"/>
                </a:solidFill>
                <a:latin typeface="Arial"/>
                <a:ea typeface="Arial"/>
                <a:cs typeface="Arial"/>
                <a:sym typeface="Arial"/>
              </a:rPr>
              <a:t>–</a:t>
            </a:r>
            <a:r>
              <a:rPr lang="es" sz="1400">
                <a:solidFill>
                  <a:srgbClr val="000000"/>
                </a:solidFill>
                <a:latin typeface="Garamond"/>
                <a:ea typeface="Garamond"/>
                <a:cs typeface="Garamond"/>
                <a:sym typeface="Garamond"/>
              </a:rPr>
              <a:t>Parecen identificarse más con el texto gramatical.</a:t>
            </a:r>
          </a:p>
          <a:p>
            <a:pPr lvl="0" rtl="0">
              <a:spcBef>
                <a:spcPts val="500"/>
              </a:spcBef>
              <a:spcAft>
                <a:spcPts val="0"/>
              </a:spcAft>
              <a:buNone/>
            </a:pPr>
            <a:r>
              <a:rPr lang="es" sz="1400">
                <a:solidFill>
                  <a:srgbClr val="000000"/>
                </a:solidFill>
                <a:latin typeface="Arial"/>
                <a:ea typeface="Arial"/>
                <a:cs typeface="Arial"/>
                <a:sym typeface="Arial"/>
              </a:rPr>
              <a:t>–</a:t>
            </a:r>
            <a:r>
              <a:rPr lang="es" sz="1400">
                <a:solidFill>
                  <a:srgbClr val="000000"/>
                </a:solidFill>
                <a:latin typeface="Garamond"/>
                <a:ea typeface="Garamond"/>
                <a:cs typeface="Garamond"/>
                <a:sym typeface="Garamond"/>
              </a:rPr>
              <a:t>Describen a la persona que cuenta el texto gramatical como con más competencia bilingüe que la persona que relata el texto no gramatical.</a:t>
            </a:r>
          </a:p>
          <a:p>
            <a:pPr lvl="0" rtl="0">
              <a:spcBef>
                <a:spcPts val="500"/>
              </a:spcBef>
              <a:spcAft>
                <a:spcPts val="0"/>
              </a:spcAft>
              <a:buNone/>
            </a:pPr>
            <a:r>
              <a:rPr lang="es" sz="1400">
                <a:solidFill>
                  <a:srgbClr val="000000"/>
                </a:solidFill>
                <a:latin typeface="Arial"/>
                <a:ea typeface="Arial"/>
                <a:cs typeface="Arial"/>
                <a:sym typeface="Arial"/>
              </a:rPr>
              <a:t>–</a:t>
            </a:r>
            <a:r>
              <a:rPr lang="es" sz="1400">
                <a:solidFill>
                  <a:srgbClr val="000000"/>
                </a:solidFill>
                <a:latin typeface="Garamond"/>
                <a:ea typeface="Garamond"/>
                <a:cs typeface="Garamond"/>
                <a:sym typeface="Garamond"/>
              </a:rPr>
              <a:t>Tienen opiniones más concretas sobre la persona que cuenta el texto gramatical que sobre la persona que relata el texto no gramatical.</a:t>
            </a:r>
          </a:p>
          <a:p>
            <a:pPr lvl="0" rtl="0">
              <a:spcBef>
                <a:spcPts val="500"/>
              </a:spcBef>
              <a:spcAft>
                <a:spcPts val="0"/>
              </a:spcAft>
              <a:buNone/>
            </a:pPr>
            <a:r>
              <a:rPr lang="es" sz="1400">
                <a:solidFill>
                  <a:srgbClr val="000000"/>
                </a:solidFill>
                <a:latin typeface="Arial"/>
                <a:ea typeface="Arial"/>
                <a:cs typeface="Arial"/>
                <a:sym typeface="Arial"/>
              </a:rPr>
              <a:t>–</a:t>
            </a:r>
            <a:r>
              <a:rPr lang="es" sz="1400">
                <a:solidFill>
                  <a:srgbClr val="000000"/>
                </a:solidFill>
                <a:latin typeface="Garamond"/>
                <a:ea typeface="Garamond"/>
                <a:cs typeface="Garamond"/>
                <a:sym typeface="Garamond"/>
              </a:rPr>
              <a:t>El texto no gramatical parece “confundirlos”.</a:t>
            </a:r>
          </a:p>
          <a:p>
            <a:pPr lvl="0" rtl="0">
              <a:spcBef>
                <a:spcPts val="500"/>
              </a:spcBef>
              <a:spcAft>
                <a:spcPts val="0"/>
              </a:spcAft>
              <a:buNone/>
            </a:pPr>
            <a:r>
              <a:rPr lang="es" sz="1400">
                <a:solidFill>
                  <a:srgbClr val="000000"/>
                </a:solidFill>
                <a:latin typeface="Arial"/>
                <a:ea typeface="Arial"/>
                <a:cs typeface="Arial"/>
                <a:sym typeface="Arial"/>
              </a:rPr>
              <a:t>–</a:t>
            </a:r>
            <a:r>
              <a:rPr lang="es" sz="1400">
                <a:solidFill>
                  <a:srgbClr val="000000"/>
                </a:solidFill>
                <a:latin typeface="Garamond"/>
                <a:ea typeface="Garamond"/>
                <a:cs typeface="Garamond"/>
                <a:sym typeface="Garamond"/>
              </a:rPr>
              <a:t>Los relativamente altos valores de la desviación estándar en las respuestas en ambos textos nos indican la presencia de una variedad de opiniones.</a:t>
            </a:r>
          </a:p>
          <a:p>
            <a:pPr lvl="0" rtl="0">
              <a:spcBef>
                <a:spcPts val="500"/>
              </a:spcBef>
              <a:spcAft>
                <a:spcPts val="0"/>
              </a:spcAft>
              <a:buNone/>
            </a:pPr>
            <a:r>
              <a:rPr lang="es" sz="1400">
                <a:solidFill>
                  <a:srgbClr val="000000"/>
                </a:solidFill>
                <a:latin typeface="Arial"/>
                <a:ea typeface="Arial"/>
                <a:cs typeface="Arial"/>
                <a:sym typeface="Arial"/>
              </a:rPr>
              <a:t>•</a:t>
            </a:r>
            <a:r>
              <a:rPr lang="es" sz="1400">
                <a:solidFill>
                  <a:srgbClr val="000000"/>
                </a:solidFill>
                <a:latin typeface="Garamond"/>
                <a:ea typeface="Garamond"/>
                <a:cs typeface="Garamond"/>
                <a:sym typeface="Garamond"/>
              </a:rPr>
              <a:t>Sin embargo,</a:t>
            </a:r>
          </a:p>
          <a:p>
            <a:pPr lvl="0" rtl="0">
              <a:spcBef>
                <a:spcPts val="500"/>
              </a:spcBef>
              <a:spcAft>
                <a:spcPts val="0"/>
              </a:spcAft>
              <a:buNone/>
            </a:pPr>
            <a:r>
              <a:rPr lang="es" sz="1400">
                <a:solidFill>
                  <a:srgbClr val="000000"/>
                </a:solidFill>
                <a:latin typeface="Arial"/>
                <a:ea typeface="Arial"/>
                <a:cs typeface="Arial"/>
                <a:sym typeface="Arial"/>
              </a:rPr>
              <a:t>–</a:t>
            </a:r>
            <a:r>
              <a:rPr lang="es" sz="1400">
                <a:solidFill>
                  <a:srgbClr val="000000"/>
                </a:solidFill>
                <a:latin typeface="Garamond"/>
                <a:ea typeface="Garamond"/>
                <a:cs typeface="Garamond"/>
                <a:sym typeface="Garamond"/>
              </a:rPr>
              <a:t>las diferencias son sutiles. Es necesario investigar más textos e incluir a más participantes.</a:t>
            </a:r>
          </a:p>
          <a:p>
            <a:pPr lvl="0">
              <a:spcBef>
                <a:spcPts val="0"/>
              </a:spcBef>
              <a:buNone/>
            </a:pPr>
            <a:endParaRPr sz="1400"/>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205525" y="72850"/>
            <a:ext cx="8520599" cy="626100"/>
          </a:xfrm>
          <a:prstGeom prst="rect">
            <a:avLst/>
          </a:prstGeom>
        </p:spPr>
        <p:txBody>
          <a:bodyPr lIns="91425" tIns="91425" rIns="91425" bIns="91425" anchor="t" anchorCtr="0">
            <a:noAutofit/>
          </a:bodyPr>
          <a:lstStyle/>
          <a:p>
            <a:pPr lvl="0">
              <a:spcBef>
                <a:spcPts val="0"/>
              </a:spcBef>
              <a:buNone/>
            </a:pPr>
            <a:r>
              <a:rPr lang="es">
                <a:solidFill>
                  <a:srgbClr val="000000"/>
                </a:solidFill>
                <a:latin typeface="Garamond"/>
                <a:ea typeface="Garamond"/>
                <a:cs typeface="Garamond"/>
                <a:sym typeface="Garamond"/>
              </a:rPr>
              <a:t>Resultados de las actitudes hacia el cambio de código (Cont.</a:t>
            </a:r>
          </a:p>
        </p:txBody>
      </p:sp>
      <p:sp>
        <p:nvSpPr>
          <p:cNvPr id="309" name="Shape 309"/>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600"/>
              </a:spcBef>
              <a:spcAft>
                <a:spcPts val="0"/>
              </a:spcAft>
              <a:buNone/>
            </a:pPr>
            <a:r>
              <a:rPr lang="es" sz="1400">
                <a:solidFill>
                  <a:srgbClr val="000000"/>
                </a:solidFill>
                <a:latin typeface="Arial"/>
                <a:ea typeface="Arial"/>
                <a:cs typeface="Arial"/>
                <a:sym typeface="Arial"/>
              </a:rPr>
              <a:t>•</a:t>
            </a:r>
            <a:r>
              <a:rPr lang="es" sz="1400" u="sng">
                <a:solidFill>
                  <a:srgbClr val="000000"/>
                </a:solidFill>
                <a:latin typeface="Garamond"/>
                <a:ea typeface="Garamond"/>
                <a:cs typeface="Garamond"/>
                <a:sym typeface="Garamond"/>
              </a:rPr>
              <a:t>Pregunta 12</a:t>
            </a:r>
            <a:r>
              <a:rPr lang="es" sz="1400">
                <a:solidFill>
                  <a:srgbClr val="000000"/>
                </a:solidFill>
                <a:latin typeface="Garamond"/>
                <a:ea typeface="Garamond"/>
                <a:cs typeface="Garamond"/>
                <a:sym typeface="Garamond"/>
              </a:rPr>
              <a:t>: El español es parte importante de mi identidad cultural.</a:t>
            </a:r>
          </a:p>
          <a:p>
            <a:pPr lvl="0" rtl="0">
              <a:spcBef>
                <a:spcPts val="600"/>
              </a:spcBef>
              <a:spcAft>
                <a:spcPts val="0"/>
              </a:spcAft>
              <a:buNone/>
            </a:pPr>
            <a:r>
              <a:rPr lang="es" sz="1400" b="1">
                <a:solidFill>
                  <a:srgbClr val="000000"/>
                </a:solidFill>
                <a:latin typeface="Garamond"/>
                <a:ea typeface="Garamond"/>
                <a:cs typeface="Garamond"/>
                <a:sym typeface="Garamond"/>
              </a:rPr>
              <a:t>  Media: 4.08; Desv. Est.: 0.98; Moda: 4</a:t>
            </a:r>
          </a:p>
          <a:p>
            <a:pPr lvl="0" rtl="0">
              <a:spcBef>
                <a:spcPts val="600"/>
              </a:spcBef>
              <a:spcAft>
                <a:spcPts val="0"/>
              </a:spcAft>
              <a:buNone/>
            </a:pPr>
            <a:r>
              <a:rPr lang="es" sz="1400">
                <a:solidFill>
                  <a:srgbClr val="000000"/>
                </a:solidFill>
                <a:latin typeface="Arial"/>
                <a:ea typeface="Arial"/>
                <a:cs typeface="Arial"/>
                <a:sym typeface="Arial"/>
              </a:rPr>
              <a:t>•</a:t>
            </a:r>
            <a:r>
              <a:rPr lang="es" sz="1400" u="sng">
                <a:solidFill>
                  <a:srgbClr val="000000"/>
                </a:solidFill>
                <a:latin typeface="Garamond"/>
                <a:ea typeface="Garamond"/>
                <a:cs typeface="Garamond"/>
                <a:sym typeface="Garamond"/>
              </a:rPr>
              <a:t>Pregunta 13</a:t>
            </a:r>
            <a:r>
              <a:rPr lang="es" sz="1400">
                <a:solidFill>
                  <a:srgbClr val="000000"/>
                </a:solidFill>
                <a:latin typeface="Garamond"/>
                <a:ea typeface="Garamond"/>
                <a:cs typeface="Garamond"/>
                <a:sym typeface="Garamond"/>
              </a:rPr>
              <a:t>: Para mí es importante relacionarme con hablantes de español.</a:t>
            </a:r>
          </a:p>
          <a:p>
            <a:pPr lvl="0" rtl="0">
              <a:spcBef>
                <a:spcPts val="600"/>
              </a:spcBef>
              <a:spcAft>
                <a:spcPts val="0"/>
              </a:spcAft>
              <a:buNone/>
            </a:pPr>
            <a:r>
              <a:rPr lang="es" sz="1400" b="1">
                <a:solidFill>
                  <a:srgbClr val="000000"/>
                </a:solidFill>
                <a:latin typeface="Garamond"/>
                <a:ea typeface="Garamond"/>
                <a:cs typeface="Garamond"/>
                <a:sym typeface="Garamond"/>
              </a:rPr>
              <a:t>  Media: 3.96; Desv. Est.: 0.87; Moda: 4</a:t>
            </a:r>
          </a:p>
          <a:p>
            <a:pPr lvl="0" rtl="0">
              <a:spcBef>
                <a:spcPts val="600"/>
              </a:spcBef>
              <a:spcAft>
                <a:spcPts val="0"/>
              </a:spcAft>
              <a:buNone/>
            </a:pPr>
            <a:r>
              <a:rPr lang="es" sz="1400">
                <a:solidFill>
                  <a:srgbClr val="000000"/>
                </a:solidFill>
                <a:latin typeface="Arial"/>
                <a:ea typeface="Arial"/>
                <a:cs typeface="Arial"/>
                <a:sym typeface="Arial"/>
              </a:rPr>
              <a:t>•</a:t>
            </a:r>
            <a:r>
              <a:rPr lang="es" sz="1400" u="sng">
                <a:solidFill>
                  <a:srgbClr val="000000"/>
                </a:solidFill>
                <a:latin typeface="Garamond"/>
                <a:ea typeface="Garamond"/>
                <a:cs typeface="Garamond"/>
                <a:sym typeface="Garamond"/>
              </a:rPr>
              <a:t>Pregunta 14</a:t>
            </a:r>
            <a:r>
              <a:rPr lang="es" sz="1400">
                <a:solidFill>
                  <a:srgbClr val="000000"/>
                </a:solidFill>
                <a:latin typeface="Garamond"/>
                <a:ea typeface="Garamond"/>
                <a:cs typeface="Garamond"/>
                <a:sym typeface="Garamond"/>
              </a:rPr>
              <a:t>: El inglés es parte importante de mi identidad cultural.</a:t>
            </a:r>
          </a:p>
          <a:p>
            <a:pPr lvl="0" rtl="0">
              <a:spcBef>
                <a:spcPts val="600"/>
              </a:spcBef>
              <a:spcAft>
                <a:spcPts val="0"/>
              </a:spcAft>
              <a:buNone/>
            </a:pPr>
            <a:r>
              <a:rPr lang="es" sz="1400">
                <a:solidFill>
                  <a:srgbClr val="000000"/>
                </a:solidFill>
                <a:latin typeface="Garamond"/>
                <a:ea typeface="Garamond"/>
                <a:cs typeface="Garamond"/>
                <a:sym typeface="Garamond"/>
              </a:rPr>
              <a:t>  </a:t>
            </a:r>
            <a:r>
              <a:rPr lang="es" sz="1400" b="1">
                <a:solidFill>
                  <a:srgbClr val="000000"/>
                </a:solidFill>
                <a:latin typeface="Garamond"/>
                <a:ea typeface="Garamond"/>
                <a:cs typeface="Garamond"/>
                <a:sym typeface="Garamond"/>
              </a:rPr>
              <a:t>Media: 3.77; Desv. Est.: 0.95; Moda: 4</a:t>
            </a:r>
          </a:p>
          <a:p>
            <a:pPr lvl="0" rtl="0">
              <a:spcBef>
                <a:spcPts val="600"/>
              </a:spcBef>
              <a:spcAft>
                <a:spcPts val="0"/>
              </a:spcAft>
              <a:buNone/>
            </a:pPr>
            <a:r>
              <a:rPr lang="es" sz="1400">
                <a:solidFill>
                  <a:srgbClr val="000000"/>
                </a:solidFill>
                <a:latin typeface="Arial"/>
                <a:ea typeface="Arial"/>
                <a:cs typeface="Arial"/>
                <a:sym typeface="Arial"/>
              </a:rPr>
              <a:t>•</a:t>
            </a:r>
            <a:r>
              <a:rPr lang="es" sz="1400" u="sng">
                <a:solidFill>
                  <a:srgbClr val="000000"/>
                </a:solidFill>
                <a:latin typeface="Garamond"/>
                <a:ea typeface="Garamond"/>
                <a:cs typeface="Garamond"/>
                <a:sym typeface="Garamond"/>
              </a:rPr>
              <a:t>Pregunta 15</a:t>
            </a:r>
            <a:r>
              <a:rPr lang="es" sz="1400">
                <a:solidFill>
                  <a:srgbClr val="000000"/>
                </a:solidFill>
                <a:latin typeface="Garamond"/>
                <a:ea typeface="Garamond"/>
                <a:cs typeface="Garamond"/>
                <a:sym typeface="Garamond"/>
              </a:rPr>
              <a:t>: Es necesario que una persona hable español para sea considerada hispana.  </a:t>
            </a:r>
          </a:p>
          <a:p>
            <a:pPr lvl="0" rtl="0">
              <a:spcBef>
                <a:spcPts val="600"/>
              </a:spcBef>
              <a:spcAft>
                <a:spcPts val="0"/>
              </a:spcAft>
              <a:buNone/>
            </a:pPr>
            <a:r>
              <a:rPr lang="es" sz="1400" b="1">
                <a:solidFill>
                  <a:srgbClr val="000000"/>
                </a:solidFill>
                <a:latin typeface="Garamond"/>
                <a:ea typeface="Garamond"/>
                <a:cs typeface="Garamond"/>
                <a:sym typeface="Garamond"/>
              </a:rPr>
              <a:t>  Media: 2.46; Desv. Est.: 1.24; Moda: 2</a:t>
            </a:r>
          </a:p>
          <a:p>
            <a:pPr lvl="0">
              <a:spcBef>
                <a:spcPts val="0"/>
              </a:spcBef>
              <a:buNone/>
            </a:pPr>
            <a:endParaRPr sz="1400"/>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a:spcBef>
                <a:spcPts val="0"/>
              </a:spcBef>
              <a:buNone/>
            </a:pPr>
            <a:r>
              <a:rPr lang="es" sz="3600">
                <a:solidFill>
                  <a:srgbClr val="000000"/>
                </a:solidFill>
                <a:latin typeface="Garamond"/>
                <a:ea typeface="Garamond"/>
                <a:cs typeface="Garamond"/>
                <a:sym typeface="Garamond"/>
              </a:rPr>
              <a:t>Interpretación de resultados</a:t>
            </a:r>
          </a:p>
        </p:txBody>
      </p:sp>
      <p:sp>
        <p:nvSpPr>
          <p:cNvPr id="315" name="Shape 315"/>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500"/>
              </a:spcBef>
              <a:spcAft>
                <a:spcPts val="0"/>
              </a:spcAft>
              <a:buNone/>
            </a:pPr>
            <a:r>
              <a:rPr lang="es" sz="1600">
                <a:solidFill>
                  <a:srgbClr val="000000"/>
                </a:solidFill>
                <a:latin typeface="Arial"/>
                <a:ea typeface="Arial"/>
                <a:cs typeface="Arial"/>
                <a:sym typeface="Arial"/>
              </a:rPr>
              <a:t>•</a:t>
            </a:r>
            <a:r>
              <a:rPr lang="es" sz="1600">
                <a:solidFill>
                  <a:srgbClr val="000000"/>
                </a:solidFill>
                <a:latin typeface="Garamond"/>
                <a:ea typeface="Garamond"/>
                <a:cs typeface="Garamond"/>
                <a:sym typeface="Garamond"/>
              </a:rPr>
              <a:t>Los resultados referentes al valor que tiene el español y el inglés en la vida de los participantes son los más homogéneos, con valores de desviación estándar menores a los registrados en otras preguntas:</a:t>
            </a:r>
          </a:p>
          <a:p>
            <a:pPr lvl="0" rtl="0">
              <a:spcBef>
                <a:spcPts val="500"/>
              </a:spcBef>
              <a:spcAft>
                <a:spcPts val="0"/>
              </a:spcAft>
              <a:buNone/>
            </a:pPr>
            <a:r>
              <a:rPr lang="es" sz="1600">
                <a:solidFill>
                  <a:srgbClr val="000000"/>
                </a:solidFill>
                <a:latin typeface="Arial"/>
                <a:ea typeface="Arial"/>
                <a:cs typeface="Arial"/>
                <a:sym typeface="Arial"/>
              </a:rPr>
              <a:t>–</a:t>
            </a:r>
            <a:r>
              <a:rPr lang="es" sz="1600">
                <a:solidFill>
                  <a:srgbClr val="000000"/>
                </a:solidFill>
                <a:latin typeface="Garamond"/>
                <a:ea typeface="Garamond"/>
                <a:cs typeface="Garamond"/>
                <a:sym typeface="Garamond"/>
              </a:rPr>
              <a:t>Los participantes consideran tanto al español como al inglés como partes importantes de su identidad cultural.</a:t>
            </a:r>
          </a:p>
          <a:p>
            <a:pPr lvl="0" rtl="0">
              <a:spcBef>
                <a:spcPts val="500"/>
              </a:spcBef>
              <a:spcAft>
                <a:spcPts val="0"/>
              </a:spcAft>
              <a:buNone/>
            </a:pPr>
            <a:r>
              <a:rPr lang="es" sz="1600">
                <a:solidFill>
                  <a:srgbClr val="000000"/>
                </a:solidFill>
                <a:latin typeface="Arial"/>
                <a:ea typeface="Arial"/>
                <a:cs typeface="Arial"/>
                <a:sym typeface="Arial"/>
              </a:rPr>
              <a:t>–</a:t>
            </a:r>
            <a:r>
              <a:rPr lang="es" sz="1600">
                <a:solidFill>
                  <a:srgbClr val="000000"/>
                </a:solidFill>
                <a:latin typeface="Garamond"/>
                <a:ea typeface="Garamond"/>
                <a:cs typeface="Garamond"/>
                <a:sym typeface="Garamond"/>
              </a:rPr>
              <a:t>Es importante para los mismos relacionarse con hablantes de español y eso se refleja en las opiniones positivas que los participantes expresaron sobre su comunidad en las entrevistas personales que se realizaron con cada uno de ellos.</a:t>
            </a:r>
          </a:p>
          <a:p>
            <a:pPr lvl="0" rtl="0">
              <a:spcBef>
                <a:spcPts val="500"/>
              </a:spcBef>
              <a:spcAft>
                <a:spcPts val="0"/>
              </a:spcAft>
              <a:buNone/>
            </a:pPr>
            <a:r>
              <a:rPr lang="es" sz="1600">
                <a:solidFill>
                  <a:srgbClr val="000000"/>
                </a:solidFill>
                <a:latin typeface="Arial"/>
                <a:ea typeface="Arial"/>
                <a:cs typeface="Arial"/>
                <a:sym typeface="Arial"/>
              </a:rPr>
              <a:t>–</a:t>
            </a:r>
            <a:r>
              <a:rPr lang="es" sz="1600">
                <a:solidFill>
                  <a:srgbClr val="000000"/>
                </a:solidFill>
                <a:latin typeface="Garamond"/>
                <a:ea typeface="Garamond"/>
                <a:cs typeface="Garamond"/>
                <a:sym typeface="Garamond"/>
              </a:rPr>
              <a:t>A pesar de la importancia que parece tener el español en su vida, sorpresivamente los participantes no consideran que el español sea un aspecto esencial de la identidad hispana. ¿Podría entonces interpretarse como una visión de la identidad cultural que va más allá de la identidad lingüística?</a:t>
            </a:r>
          </a:p>
          <a:p>
            <a:pPr lvl="0">
              <a:spcBef>
                <a:spcPts val="0"/>
              </a:spcBef>
              <a:buNone/>
            </a:pPr>
            <a:endParaRPr sz="1600"/>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a:spcBef>
                <a:spcPts val="0"/>
              </a:spcBef>
              <a:buNone/>
            </a:pPr>
            <a:r>
              <a:rPr lang="es" sz="3600">
                <a:solidFill>
                  <a:srgbClr val="000000"/>
                </a:solidFill>
                <a:latin typeface="Garamond"/>
                <a:ea typeface="Garamond"/>
                <a:cs typeface="Garamond"/>
                <a:sym typeface="Garamond"/>
              </a:rPr>
              <a:t>Conclusiones</a:t>
            </a:r>
          </a:p>
        </p:txBody>
      </p:sp>
      <p:sp>
        <p:nvSpPr>
          <p:cNvPr id="321" name="Shape 321"/>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500"/>
              </a:spcBef>
              <a:spcAft>
                <a:spcPts val="0"/>
              </a:spcAft>
              <a:buNone/>
            </a:pPr>
            <a:r>
              <a:rPr lang="es" sz="2100">
                <a:solidFill>
                  <a:srgbClr val="000000"/>
                </a:solidFill>
                <a:latin typeface="Arial"/>
                <a:ea typeface="Arial"/>
                <a:cs typeface="Arial"/>
                <a:sym typeface="Arial"/>
              </a:rPr>
              <a:t>•</a:t>
            </a:r>
            <a:r>
              <a:rPr lang="es" sz="1600">
                <a:solidFill>
                  <a:srgbClr val="000000"/>
                </a:solidFill>
                <a:latin typeface="Garamond"/>
                <a:ea typeface="Garamond"/>
                <a:cs typeface="Garamond"/>
                <a:sym typeface="Garamond"/>
              </a:rPr>
              <a:t>Los resultados de este estudio son similares a los presentados en trabajos anteriores (Anderson, 2006; Montes-Alcalá, 2000):</a:t>
            </a:r>
          </a:p>
          <a:p>
            <a:pPr lvl="0" rtl="0">
              <a:spcBef>
                <a:spcPts val="500"/>
              </a:spcBef>
              <a:spcAft>
                <a:spcPts val="0"/>
              </a:spcAft>
              <a:buNone/>
            </a:pPr>
            <a:r>
              <a:rPr lang="es" sz="1600">
                <a:solidFill>
                  <a:srgbClr val="000000"/>
                </a:solidFill>
                <a:latin typeface="Arial"/>
                <a:ea typeface="Arial"/>
                <a:cs typeface="Arial"/>
                <a:sym typeface="Arial"/>
              </a:rPr>
              <a:t>–</a:t>
            </a:r>
            <a:r>
              <a:rPr lang="es" sz="1600">
                <a:solidFill>
                  <a:srgbClr val="000000"/>
                </a:solidFill>
                <a:latin typeface="Garamond"/>
                <a:ea typeface="Garamond"/>
                <a:cs typeface="Garamond"/>
                <a:sym typeface="Garamond"/>
              </a:rPr>
              <a:t>Los participantes parecen exhibir cierta sensibilidad hacia el cambio de código gramatical y no gramatical, prefiriendo el primero.</a:t>
            </a:r>
          </a:p>
          <a:p>
            <a:pPr lvl="0" rtl="0">
              <a:spcBef>
                <a:spcPts val="500"/>
              </a:spcBef>
              <a:spcAft>
                <a:spcPts val="0"/>
              </a:spcAft>
              <a:buNone/>
            </a:pPr>
            <a:r>
              <a:rPr lang="es" sz="1600">
                <a:solidFill>
                  <a:srgbClr val="000000"/>
                </a:solidFill>
                <a:latin typeface="Arial"/>
                <a:ea typeface="Arial"/>
                <a:cs typeface="Arial"/>
                <a:sym typeface="Arial"/>
              </a:rPr>
              <a:t>–</a:t>
            </a:r>
            <a:r>
              <a:rPr lang="es" sz="1600">
                <a:solidFill>
                  <a:srgbClr val="000000"/>
                </a:solidFill>
                <a:latin typeface="Garamond"/>
                <a:ea typeface="Garamond"/>
                <a:cs typeface="Garamond"/>
                <a:sym typeface="Garamond"/>
              </a:rPr>
              <a:t>Las opiniones de los participantes parecen reflejar cierta ambivalencia sobre el cambio de código. Por un lado, lo consideran parte de su identidad, pero, por otro lado, tienden a rechazarlo tanto en el medio escrito como en el oral y no lo consideran como representante de la comunidad en el medio escrito.</a:t>
            </a:r>
          </a:p>
          <a:p>
            <a:pPr lvl="0" rtl="0">
              <a:spcBef>
                <a:spcPts val="500"/>
              </a:spcBef>
              <a:spcAft>
                <a:spcPts val="0"/>
              </a:spcAft>
              <a:buNone/>
            </a:pPr>
            <a:r>
              <a:rPr lang="es" sz="1600">
                <a:solidFill>
                  <a:srgbClr val="000000"/>
                </a:solidFill>
                <a:latin typeface="Arial"/>
                <a:ea typeface="Arial"/>
                <a:cs typeface="Arial"/>
                <a:sym typeface="Arial"/>
              </a:rPr>
              <a:t>–</a:t>
            </a:r>
            <a:r>
              <a:rPr lang="es" sz="1600">
                <a:solidFill>
                  <a:srgbClr val="000000"/>
                </a:solidFill>
                <a:latin typeface="Garamond"/>
                <a:ea typeface="Garamond"/>
                <a:cs typeface="Garamond"/>
                <a:sym typeface="Garamond"/>
              </a:rPr>
              <a:t>Los participantes tienen opiniones lingüísticas positivas sobre el cambio de código al no considerarlo como un reflejo de falta de competencia ni un detrimento al desarrollo del español.</a:t>
            </a:r>
          </a:p>
          <a:p>
            <a:pPr lvl="0" rtl="0">
              <a:spcBef>
                <a:spcPts val="500"/>
              </a:spcBef>
              <a:spcAft>
                <a:spcPts val="0"/>
              </a:spcAft>
              <a:buNone/>
            </a:pPr>
            <a:r>
              <a:rPr lang="es" sz="1600">
                <a:solidFill>
                  <a:srgbClr val="000000"/>
                </a:solidFill>
                <a:latin typeface="Arial"/>
                <a:ea typeface="Arial"/>
                <a:cs typeface="Arial"/>
                <a:sym typeface="Arial"/>
              </a:rPr>
              <a:t>–</a:t>
            </a:r>
            <a:r>
              <a:rPr lang="es" sz="1600">
                <a:solidFill>
                  <a:srgbClr val="000000"/>
                </a:solidFill>
                <a:latin typeface="Garamond"/>
                <a:ea typeface="Garamond"/>
                <a:cs typeface="Garamond"/>
                <a:sym typeface="Garamond"/>
              </a:rPr>
              <a:t>En cuanto al español y al inglés, puede decirse que ambos idiomas son importantes para los participantes, aunque el español no sea considerado como aspecto esencial de la identidad hispana. </a:t>
            </a:r>
          </a:p>
          <a:p>
            <a:pPr lvl="0">
              <a:spcBef>
                <a:spcPts val="0"/>
              </a:spcBef>
              <a:buNone/>
            </a:pPr>
            <a:endParaRPr sz="1600"/>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a:spcBef>
                <a:spcPts val="0"/>
              </a:spcBef>
              <a:buNone/>
            </a:pPr>
            <a:r>
              <a:rPr lang="es">
                <a:solidFill>
                  <a:srgbClr val="000000"/>
                </a:solidFill>
                <a:latin typeface="Garamond"/>
                <a:ea typeface="Garamond"/>
                <a:cs typeface="Garamond"/>
                <a:sym typeface="Garamond"/>
              </a:rPr>
              <a:t>Bibliografía </a:t>
            </a:r>
          </a:p>
        </p:txBody>
      </p:sp>
      <p:sp>
        <p:nvSpPr>
          <p:cNvPr id="327" name="Shape 327"/>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500"/>
              </a:spcBef>
              <a:spcAft>
                <a:spcPts val="0"/>
              </a:spcAft>
              <a:buNone/>
            </a:pPr>
            <a:r>
              <a:rPr lang="es" sz="1400">
                <a:solidFill>
                  <a:srgbClr val="000000"/>
                </a:solidFill>
                <a:latin typeface="Arial"/>
                <a:ea typeface="Arial"/>
                <a:cs typeface="Arial"/>
                <a:sym typeface="Arial"/>
              </a:rPr>
              <a:t>•</a:t>
            </a:r>
            <a:r>
              <a:rPr lang="es" sz="1400">
                <a:solidFill>
                  <a:srgbClr val="000000"/>
                </a:solidFill>
                <a:latin typeface="Garamond"/>
                <a:ea typeface="Garamond"/>
                <a:cs typeface="Garamond"/>
                <a:sym typeface="Garamond"/>
              </a:rPr>
              <a:t>Anderson, T. (2006). </a:t>
            </a:r>
            <a:r>
              <a:rPr lang="es" sz="1400" i="1">
                <a:solidFill>
                  <a:srgbClr val="000000"/>
                </a:solidFill>
                <a:latin typeface="Garamond"/>
                <a:ea typeface="Garamond"/>
                <a:cs typeface="Garamond"/>
                <a:sym typeface="Garamond"/>
              </a:rPr>
              <a:t>Spanish-English bilinguals attitudes toward code-switching: Proficiency, grammaticality and familiarity</a:t>
            </a:r>
            <a:r>
              <a:rPr lang="es" sz="1400">
                <a:solidFill>
                  <a:srgbClr val="000000"/>
                </a:solidFill>
                <a:latin typeface="Garamond"/>
                <a:ea typeface="Garamond"/>
                <a:cs typeface="Garamond"/>
                <a:sym typeface="Garamond"/>
              </a:rPr>
              <a:t>. Unpublished doctoral dissertation. University Park, PA: The Pennsylvania State University.</a:t>
            </a:r>
          </a:p>
          <a:p>
            <a:pPr lvl="0" rtl="0">
              <a:spcBef>
                <a:spcPts val="500"/>
              </a:spcBef>
              <a:spcAft>
                <a:spcPts val="0"/>
              </a:spcAft>
              <a:buNone/>
            </a:pPr>
            <a:r>
              <a:rPr lang="es" sz="1400">
                <a:solidFill>
                  <a:srgbClr val="000000"/>
                </a:solidFill>
                <a:latin typeface="Arial"/>
                <a:ea typeface="Arial"/>
                <a:cs typeface="Arial"/>
                <a:sym typeface="Arial"/>
              </a:rPr>
              <a:t>•</a:t>
            </a:r>
            <a:r>
              <a:rPr lang="es" sz="1400">
                <a:solidFill>
                  <a:srgbClr val="000000"/>
                </a:solidFill>
                <a:latin typeface="Garamond"/>
                <a:ea typeface="Garamond"/>
                <a:cs typeface="Garamond"/>
                <a:sym typeface="Garamond"/>
              </a:rPr>
              <a:t>Anderson, T., &amp; Toribio, A. J. (2007). Attitudes towards lexical borrowing and intra-sentential code-switching among Spanish-English bilinguals. </a:t>
            </a:r>
            <a:r>
              <a:rPr lang="es" sz="1400" i="1">
                <a:solidFill>
                  <a:srgbClr val="000000"/>
                </a:solidFill>
                <a:latin typeface="Garamond"/>
                <a:ea typeface="Garamond"/>
                <a:cs typeface="Garamond"/>
                <a:sym typeface="Garamond"/>
              </a:rPr>
              <a:t>Spanish in Context</a:t>
            </a:r>
            <a:r>
              <a:rPr lang="es" sz="1400">
                <a:solidFill>
                  <a:srgbClr val="000000"/>
                </a:solidFill>
                <a:latin typeface="Garamond"/>
                <a:ea typeface="Garamond"/>
                <a:cs typeface="Garamond"/>
                <a:sym typeface="Garamond"/>
              </a:rPr>
              <a:t>, </a:t>
            </a:r>
            <a:r>
              <a:rPr lang="es" sz="1400" i="1">
                <a:solidFill>
                  <a:srgbClr val="000000"/>
                </a:solidFill>
                <a:latin typeface="Garamond"/>
                <a:ea typeface="Garamond"/>
                <a:cs typeface="Garamond"/>
                <a:sym typeface="Garamond"/>
              </a:rPr>
              <a:t>4</a:t>
            </a:r>
            <a:r>
              <a:rPr lang="es" sz="1400">
                <a:solidFill>
                  <a:srgbClr val="000000"/>
                </a:solidFill>
                <a:latin typeface="Garamond"/>
                <a:ea typeface="Garamond"/>
                <a:cs typeface="Garamond"/>
                <a:sym typeface="Garamond"/>
              </a:rPr>
              <a:t>(2), 217-240.</a:t>
            </a:r>
          </a:p>
          <a:p>
            <a:pPr lvl="0" rtl="0">
              <a:spcBef>
                <a:spcPts val="500"/>
              </a:spcBef>
              <a:spcAft>
                <a:spcPts val="0"/>
              </a:spcAft>
              <a:buNone/>
            </a:pPr>
            <a:r>
              <a:rPr lang="es" sz="1400">
                <a:solidFill>
                  <a:srgbClr val="000000"/>
                </a:solidFill>
                <a:latin typeface="Arial"/>
                <a:ea typeface="Arial"/>
                <a:cs typeface="Arial"/>
                <a:sym typeface="Arial"/>
              </a:rPr>
              <a:t>•</a:t>
            </a:r>
            <a:r>
              <a:rPr lang="es" sz="1400">
                <a:solidFill>
                  <a:srgbClr val="000000"/>
                </a:solidFill>
                <a:latin typeface="Garamond"/>
                <a:ea typeface="Garamond"/>
                <a:cs typeface="Garamond"/>
                <a:sym typeface="Garamond"/>
              </a:rPr>
              <a:t>Bullock, B. &amp; Toribio, A. J. (2009). Themes in the study of code-switching.. In B. Bullock &amp; A. J. Toribio (Eds.), </a:t>
            </a:r>
            <a:r>
              <a:rPr lang="es" sz="1400" i="1">
                <a:solidFill>
                  <a:srgbClr val="000000"/>
                </a:solidFill>
                <a:latin typeface="Garamond"/>
                <a:ea typeface="Garamond"/>
                <a:cs typeface="Garamond"/>
                <a:sym typeface="Garamond"/>
              </a:rPr>
              <a:t>The Cambridge handbook of linguistic code-switching</a:t>
            </a:r>
            <a:r>
              <a:rPr lang="es" sz="1400">
                <a:solidFill>
                  <a:srgbClr val="000000"/>
                </a:solidFill>
                <a:latin typeface="Garamond"/>
                <a:ea typeface="Garamond"/>
                <a:cs typeface="Garamond"/>
                <a:sym typeface="Garamond"/>
              </a:rPr>
              <a:t> (pp. 1-17). Cambridge, UK: Cambridge University Press.</a:t>
            </a:r>
          </a:p>
          <a:p>
            <a:pPr lvl="0" rtl="0">
              <a:spcBef>
                <a:spcPts val="500"/>
              </a:spcBef>
              <a:spcAft>
                <a:spcPts val="0"/>
              </a:spcAft>
              <a:buNone/>
            </a:pPr>
            <a:r>
              <a:rPr lang="es" sz="1400">
                <a:solidFill>
                  <a:srgbClr val="000000"/>
                </a:solidFill>
                <a:latin typeface="Arial"/>
                <a:ea typeface="Arial"/>
                <a:cs typeface="Arial"/>
                <a:sym typeface="Arial"/>
              </a:rPr>
              <a:t>•</a:t>
            </a:r>
            <a:r>
              <a:rPr lang="es" sz="1400">
                <a:solidFill>
                  <a:srgbClr val="000000"/>
                </a:solidFill>
                <a:latin typeface="Garamond"/>
                <a:ea typeface="Garamond"/>
                <a:cs typeface="Garamond"/>
                <a:sym typeface="Garamond"/>
              </a:rPr>
              <a:t>Carvalho, A. (2012). Code-switching: From theoretical to pedagogical considerations. In S. M. Beaudrie &amp; M. Fairclough (Eds.), </a:t>
            </a:r>
            <a:r>
              <a:rPr lang="es" sz="1400" i="1">
                <a:solidFill>
                  <a:srgbClr val="000000"/>
                </a:solidFill>
                <a:latin typeface="Garamond"/>
                <a:ea typeface="Garamond"/>
                <a:cs typeface="Garamond"/>
                <a:sym typeface="Garamond"/>
              </a:rPr>
              <a:t>Spanish as a heritage language in the United States: The state of the field</a:t>
            </a:r>
            <a:r>
              <a:rPr lang="es" sz="1400">
                <a:solidFill>
                  <a:srgbClr val="000000"/>
                </a:solidFill>
                <a:latin typeface="Garamond"/>
                <a:ea typeface="Garamond"/>
                <a:cs typeface="Garamond"/>
                <a:sym typeface="Garamond"/>
              </a:rPr>
              <a:t> (pp. 139-157). Washington, DC: Georgetown University Press.</a:t>
            </a:r>
          </a:p>
          <a:p>
            <a:pPr lvl="0" rtl="0">
              <a:spcBef>
                <a:spcPts val="500"/>
              </a:spcBef>
              <a:spcAft>
                <a:spcPts val="0"/>
              </a:spcAft>
              <a:buNone/>
            </a:pPr>
            <a:r>
              <a:rPr lang="es" sz="1400">
                <a:solidFill>
                  <a:srgbClr val="000000"/>
                </a:solidFill>
                <a:latin typeface="Arial"/>
                <a:ea typeface="Arial"/>
                <a:cs typeface="Arial"/>
                <a:sym typeface="Arial"/>
              </a:rPr>
              <a:t>•</a:t>
            </a:r>
            <a:r>
              <a:rPr lang="es" sz="1400">
                <a:solidFill>
                  <a:srgbClr val="000000"/>
                </a:solidFill>
                <a:latin typeface="Garamond"/>
                <a:ea typeface="Garamond"/>
                <a:cs typeface="Garamond"/>
                <a:sym typeface="Garamond"/>
              </a:rPr>
              <a:t>Montes-Alcalá, C. (2000). Attitudes towards oral and written codeswitching in Spanish-English Bilingual Youths. In A. Roca (Ed.), </a:t>
            </a:r>
            <a:r>
              <a:rPr lang="es" sz="1400" i="1">
                <a:solidFill>
                  <a:srgbClr val="000000"/>
                </a:solidFill>
                <a:latin typeface="Garamond"/>
                <a:ea typeface="Garamond"/>
                <a:cs typeface="Garamond"/>
                <a:sym typeface="Garamond"/>
              </a:rPr>
              <a:t>Research on Spanish in the United States: Linguistic issues and challenges,</a:t>
            </a:r>
            <a:r>
              <a:rPr lang="es" sz="1400">
                <a:solidFill>
                  <a:srgbClr val="000000"/>
                </a:solidFill>
                <a:latin typeface="Garamond"/>
                <a:ea typeface="Garamond"/>
                <a:cs typeface="Garamond"/>
                <a:sym typeface="Garamond"/>
              </a:rPr>
              <a:t> 218–227. Somerville, MA: Cascadilla.</a:t>
            </a:r>
          </a:p>
          <a:p>
            <a:pPr lvl="0" rtl="0">
              <a:spcBef>
                <a:spcPts val="600"/>
              </a:spcBef>
              <a:spcAft>
                <a:spcPts val="0"/>
              </a:spcAft>
              <a:buNone/>
            </a:pPr>
            <a:r>
              <a:rPr lang="es" sz="1400">
                <a:solidFill>
                  <a:srgbClr val="000000"/>
                </a:solidFill>
                <a:latin typeface="Arial"/>
                <a:ea typeface="Arial"/>
                <a:cs typeface="Arial"/>
                <a:sym typeface="Arial"/>
              </a:rPr>
              <a:t>•</a:t>
            </a:r>
          </a:p>
          <a:p>
            <a:pPr lvl="0">
              <a:spcBef>
                <a:spcPts val="0"/>
              </a:spcBef>
              <a:buNone/>
            </a:pPr>
            <a:endParaRPr sz="1400"/>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a:spcBef>
                <a:spcPts val="0"/>
              </a:spcBef>
              <a:buNone/>
            </a:pPr>
            <a:r>
              <a:rPr lang="es"/>
              <a:t>Instrumentos y análisis</a:t>
            </a:r>
          </a:p>
        </p:txBody>
      </p:sp>
      <p:sp>
        <p:nvSpPr>
          <p:cNvPr id="87" name="Shape 87"/>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228600" rtl="0">
              <a:spcBef>
                <a:spcPts val="0"/>
              </a:spcBef>
              <a:spcAft>
                <a:spcPts val="400"/>
              </a:spcAft>
            </a:pPr>
            <a:r>
              <a:rPr lang="es"/>
              <a:t>Instrumentos:</a:t>
            </a:r>
          </a:p>
          <a:p>
            <a:pPr marL="457200" lvl="0" indent="-228600" rtl="0">
              <a:spcBef>
                <a:spcPts val="0"/>
              </a:spcBef>
              <a:spcAft>
                <a:spcPts val="400"/>
              </a:spcAft>
            </a:pPr>
            <a:r>
              <a:rPr lang="es"/>
              <a:t>Cuestionarios biográficos y lingüísticos en línea.</a:t>
            </a:r>
          </a:p>
          <a:p>
            <a:pPr marL="457200" lvl="0" indent="-228600" rtl="0">
              <a:spcBef>
                <a:spcPts val="0"/>
              </a:spcBef>
              <a:spcAft>
                <a:spcPts val="400"/>
              </a:spcAft>
            </a:pPr>
            <a:r>
              <a:rPr lang="es"/>
              <a:t>Utilizando 16 imágenes como guía, los participantes tuvieron que narrar el cuento de Caperucita Roja.  </a:t>
            </a:r>
          </a:p>
          <a:p>
            <a:pPr marL="457200" lvl="0" indent="-228600" rtl="0">
              <a:spcBef>
                <a:spcPts val="0"/>
              </a:spcBef>
              <a:spcAft>
                <a:spcPts val="400"/>
              </a:spcAft>
            </a:pPr>
            <a:r>
              <a:rPr lang="es"/>
              <a:t>Análisis:</a:t>
            </a:r>
          </a:p>
          <a:p>
            <a:pPr marL="457200" lvl="0" indent="-228600" rtl="0">
              <a:spcBef>
                <a:spcPts val="0"/>
              </a:spcBef>
              <a:spcAft>
                <a:spcPts val="400"/>
              </a:spcAft>
            </a:pPr>
            <a:r>
              <a:rPr lang="es"/>
              <a:t>Los datos del cuestionario se analizaron usando estadísticas descriptivas.</a:t>
            </a:r>
          </a:p>
          <a:p>
            <a:pPr marL="457200" lvl="0" indent="-228600" rtl="0">
              <a:spcBef>
                <a:spcPts val="0"/>
              </a:spcBef>
              <a:spcAft>
                <a:spcPts val="400"/>
              </a:spcAft>
            </a:pPr>
            <a:r>
              <a:rPr lang="es"/>
              <a:t>Las narrativas de los participantes se grabaron y luego se transcribieron por un asistente de investigación.</a:t>
            </a:r>
          </a:p>
          <a:p>
            <a:pPr marL="457200" lvl="0" indent="-228600" rtl="0">
              <a:spcBef>
                <a:spcPts val="0"/>
              </a:spcBef>
              <a:spcAft>
                <a:spcPts val="0"/>
              </a:spcAft>
            </a:pPr>
            <a:r>
              <a:rPr lang="es"/>
              <a:t> Los datos fueron analizados por el autor y su consejera para asegurar la validez de los mismos.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359225"/>
            <a:ext cx="8520599" cy="626100"/>
          </a:xfrm>
          <a:prstGeom prst="rect">
            <a:avLst/>
          </a:prstGeom>
        </p:spPr>
        <p:txBody>
          <a:bodyPr lIns="91425" tIns="91425" rIns="91425" bIns="91425" anchor="t" anchorCtr="0">
            <a:noAutofit/>
          </a:bodyPr>
          <a:lstStyle/>
          <a:p>
            <a:pPr lvl="0">
              <a:spcBef>
                <a:spcPts val="0"/>
              </a:spcBef>
              <a:buNone/>
            </a:pPr>
            <a:r>
              <a:rPr lang="es"/>
              <a:t>Ejemplos de imágenes usadas</a:t>
            </a:r>
          </a:p>
        </p:txBody>
      </p:sp>
      <p:pic>
        <p:nvPicPr>
          <p:cNvPr id="93" name="Shape 93"/>
          <p:cNvPicPr preferRelativeResize="0"/>
          <p:nvPr/>
        </p:nvPicPr>
        <p:blipFill rotWithShape="1">
          <a:blip r:embed="rId3">
            <a:alphaModFix/>
          </a:blip>
          <a:srcRect/>
          <a:stretch/>
        </p:blipFill>
        <p:spPr>
          <a:xfrm>
            <a:off x="680575" y="1152475"/>
            <a:ext cx="2809500" cy="3825600"/>
          </a:xfrm>
          <a:prstGeom prst="rect">
            <a:avLst/>
          </a:prstGeom>
          <a:noFill/>
          <a:ln>
            <a:noFill/>
          </a:ln>
        </p:spPr>
      </p:pic>
      <p:pic>
        <p:nvPicPr>
          <p:cNvPr id="94" name="Shape 94"/>
          <p:cNvPicPr preferRelativeResize="0"/>
          <p:nvPr/>
        </p:nvPicPr>
        <p:blipFill rotWithShape="1">
          <a:blip r:embed="rId4">
            <a:alphaModFix/>
          </a:blip>
          <a:srcRect/>
          <a:stretch/>
        </p:blipFill>
        <p:spPr>
          <a:xfrm>
            <a:off x="5396801" y="1139500"/>
            <a:ext cx="2868600" cy="382560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00" y="1604475"/>
            <a:ext cx="8520599" cy="626100"/>
          </a:xfrm>
          <a:prstGeom prst="rect">
            <a:avLst/>
          </a:prstGeom>
        </p:spPr>
        <p:txBody>
          <a:bodyPr lIns="91425" tIns="91425" rIns="91425" bIns="91425" anchor="t" anchorCtr="0">
            <a:noAutofit/>
          </a:bodyPr>
          <a:lstStyle/>
          <a:p>
            <a:pPr lvl="0" algn="ctr" rtl="0">
              <a:spcBef>
                <a:spcPts val="0"/>
              </a:spcBef>
              <a:buClr>
                <a:schemeClr val="dk1"/>
              </a:buClr>
              <a:buSzPct val="34375"/>
              <a:buFont typeface="Arial"/>
              <a:buNone/>
            </a:pPr>
            <a:r>
              <a:rPr lang="es"/>
              <a:t>¿Qué es un hablante de herencia?</a:t>
            </a:r>
          </a:p>
          <a:p>
            <a:pPr lvl="0">
              <a:spcBef>
                <a:spcPts val="0"/>
              </a:spcBef>
              <a:buNone/>
            </a:pPr>
            <a:endParaRPr/>
          </a:p>
        </p:txBody>
      </p:sp>
      <p:sp>
        <p:nvSpPr>
          <p:cNvPr id="100" name="Shape 100"/>
          <p:cNvSpPr txBox="1"/>
          <p:nvPr/>
        </p:nvSpPr>
        <p:spPr>
          <a:xfrm>
            <a:off x="1167100" y="3008750"/>
            <a:ext cx="6327899" cy="1070700"/>
          </a:xfrm>
          <a:prstGeom prst="rect">
            <a:avLst/>
          </a:prstGeom>
          <a:noFill/>
          <a:ln>
            <a:noFill/>
          </a:ln>
        </p:spPr>
        <p:txBody>
          <a:bodyPr lIns="91425" tIns="91425" rIns="91425" bIns="91425" anchor="t" anchorCtr="0">
            <a:noAutofit/>
          </a:bodyPr>
          <a:lstStyle/>
          <a:p>
            <a:pPr marL="457200" lvl="0" indent="-152400" rtl="0">
              <a:lnSpc>
                <a:spcPct val="115000"/>
              </a:lnSpc>
              <a:spcBef>
                <a:spcPts val="600"/>
              </a:spcBef>
              <a:buSzPct val="100000"/>
              <a:buFont typeface="Times New Roman"/>
              <a:buChar char="•"/>
            </a:pPr>
            <a:r>
              <a:rPr lang="es" sz="1800">
                <a:latin typeface="Times New Roman"/>
                <a:ea typeface="Times New Roman"/>
                <a:cs typeface="Times New Roman"/>
                <a:sym typeface="Times New Roman"/>
              </a:rPr>
              <a:t>“Un estudiante que creció en un hogar donde se habla un idioma que no es inglés, que habla o simplemente entiende la lengua de herencia y que es en cierto grado bilingüe en inglés y la lengua de herencia.”(Valdés, 2000, pg. 1)</a:t>
            </a:r>
          </a:p>
          <a:p>
            <a:pPr lvl="0">
              <a:spcBef>
                <a:spcPts val="0"/>
              </a:spcBef>
              <a:buNone/>
            </a:pPr>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a:spcBef>
                <a:spcPts val="0"/>
              </a:spcBef>
              <a:buNone/>
            </a:pPr>
            <a:r>
              <a:rPr lang="es"/>
              <a:t> ver y mirar</a:t>
            </a:r>
          </a:p>
        </p:txBody>
      </p:sp>
      <p:sp>
        <p:nvSpPr>
          <p:cNvPr id="106" name="Shape 106"/>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342900" rtl="0">
              <a:lnSpc>
                <a:spcPct val="100000"/>
              </a:lnSpc>
              <a:spcBef>
                <a:spcPts val="600"/>
              </a:spcBef>
              <a:spcAft>
                <a:spcPts val="0"/>
              </a:spcAft>
              <a:buClr>
                <a:schemeClr val="dk2"/>
              </a:buClr>
              <a:buSzPct val="100000"/>
            </a:pPr>
            <a:r>
              <a:rPr lang="es"/>
              <a:t>Estos dos verbos se utilizan en español para expresar percepción visual. </a:t>
            </a:r>
          </a:p>
          <a:p>
            <a:pPr marL="457200" lvl="0" indent="-342900" rtl="0">
              <a:lnSpc>
                <a:spcPct val="100000"/>
              </a:lnSpc>
              <a:spcBef>
                <a:spcPts val="600"/>
              </a:spcBef>
              <a:spcAft>
                <a:spcPts val="0"/>
              </a:spcAft>
              <a:buClr>
                <a:schemeClr val="dk2"/>
              </a:buClr>
              <a:buSzPct val="100000"/>
            </a:pPr>
            <a:r>
              <a:rPr lang="es" b="1"/>
              <a:t>Ver</a:t>
            </a:r>
            <a:r>
              <a:rPr lang="es"/>
              <a:t>: </a:t>
            </a:r>
          </a:p>
          <a:p>
            <a:pPr marL="914400" lvl="1" indent="-342900" rtl="0">
              <a:lnSpc>
                <a:spcPct val="100000"/>
              </a:lnSpc>
              <a:spcBef>
                <a:spcPts val="600"/>
              </a:spcBef>
              <a:spcAft>
                <a:spcPts val="0"/>
              </a:spcAft>
              <a:buClr>
                <a:schemeClr val="dk2"/>
              </a:buClr>
              <a:buSzPct val="100000"/>
            </a:pPr>
            <a:r>
              <a:rPr lang="es" sz="1800"/>
              <a:t>Se puede interpretar como una actividad voluntaria y puede describir percepción involuntaria.  </a:t>
            </a:r>
          </a:p>
          <a:p>
            <a:pPr marL="914400" lvl="1" indent="-342900" rtl="0">
              <a:lnSpc>
                <a:spcPct val="100000"/>
              </a:lnSpc>
              <a:spcBef>
                <a:spcPts val="600"/>
              </a:spcBef>
              <a:spcAft>
                <a:spcPts val="0"/>
              </a:spcAft>
              <a:buClr>
                <a:schemeClr val="dk2"/>
              </a:buClr>
              <a:buSzPct val="100000"/>
            </a:pPr>
            <a:r>
              <a:rPr lang="es" sz="1800"/>
              <a:t>También puede referirse a un estado o emoción percibida por otra persona en la forma pronominal, </a:t>
            </a:r>
            <a:r>
              <a:rPr lang="es" sz="1800" b="1"/>
              <a:t>verse</a:t>
            </a:r>
            <a:r>
              <a:rPr lang="es" sz="1800"/>
              <a:t>, e implica una naturaleza involuntaria.</a:t>
            </a:r>
          </a:p>
          <a:p>
            <a:pPr marL="457200" lvl="0" indent="-342900" rtl="0">
              <a:lnSpc>
                <a:spcPct val="100000"/>
              </a:lnSpc>
              <a:spcBef>
                <a:spcPts val="600"/>
              </a:spcBef>
              <a:spcAft>
                <a:spcPts val="0"/>
              </a:spcAft>
              <a:buClr>
                <a:schemeClr val="dk2"/>
              </a:buClr>
              <a:buSzPct val="100000"/>
            </a:pPr>
            <a:r>
              <a:rPr lang="es" b="1"/>
              <a:t>Mirar</a:t>
            </a:r>
            <a:r>
              <a:rPr lang="es"/>
              <a:t>: </a:t>
            </a:r>
          </a:p>
          <a:p>
            <a:pPr marL="914400" lvl="1" indent="-342900" rtl="0">
              <a:lnSpc>
                <a:spcPct val="100000"/>
              </a:lnSpc>
              <a:spcBef>
                <a:spcPts val="600"/>
              </a:spcBef>
              <a:spcAft>
                <a:spcPts val="0"/>
              </a:spcAft>
              <a:buClr>
                <a:schemeClr val="dk2"/>
              </a:buClr>
              <a:buSzPct val="100000"/>
            </a:pPr>
            <a:r>
              <a:rPr lang="es" sz="1800"/>
              <a:t>Expresa una actividad que se interpreta siempre como voluntaria.</a:t>
            </a:r>
          </a:p>
          <a:p>
            <a:pPr marL="914400" lvl="1" indent="-342900" rtl="0">
              <a:lnSpc>
                <a:spcPct val="100000"/>
              </a:lnSpc>
              <a:spcBef>
                <a:spcPts val="600"/>
              </a:spcBef>
              <a:spcAft>
                <a:spcPts val="0"/>
              </a:spcAft>
              <a:buClr>
                <a:schemeClr val="dk2"/>
              </a:buClr>
              <a:buSzPct val="100000"/>
            </a:pPr>
            <a:r>
              <a:rPr lang="es" sz="1800"/>
              <a:t>En la forma pronominal, </a:t>
            </a:r>
            <a:r>
              <a:rPr lang="es" sz="1800" b="1"/>
              <a:t>mirarse</a:t>
            </a:r>
            <a:r>
              <a:rPr lang="es" sz="1800"/>
              <a:t>, sólo puede ser un verbo reflexivo o recíproco</a:t>
            </a:r>
          </a:p>
          <a:p>
            <a:pPr lvl="0">
              <a:lnSpc>
                <a:spcPct val="100000"/>
              </a:lnSpc>
              <a:spcBef>
                <a:spcPts val="600"/>
              </a:spcBef>
              <a:spcAft>
                <a:spcPts val="0"/>
              </a:spcAft>
              <a:buClr>
                <a:schemeClr val="dk1"/>
              </a:buClr>
              <a:buSzPct val="61111"/>
              <a:buFont typeface="Arial"/>
              <a:buNone/>
            </a:pPr>
            <a:r>
              <a:rPr lang="es"/>
              <a:t>Horno Chéliz, M. C. (2002-2004)</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a:spcBef>
                <a:spcPts val="0"/>
              </a:spcBef>
              <a:buNone/>
            </a:pPr>
            <a:r>
              <a:rPr lang="es"/>
              <a:t>Preguntas de investigación</a:t>
            </a:r>
          </a:p>
        </p:txBody>
      </p:sp>
      <p:sp>
        <p:nvSpPr>
          <p:cNvPr id="112" name="Shape 112"/>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buNone/>
            </a:pPr>
            <a:r>
              <a:rPr lang="es"/>
              <a:t>1. ¿En qué contextos semánticos se manifiestan los verbos “ver” y “mirar” en los hablantes de herencia en el condado de Monterrey? </a:t>
            </a:r>
          </a:p>
          <a:p>
            <a:pPr lvl="0" rtl="0">
              <a:spcBef>
                <a:spcPts val="0"/>
              </a:spcBef>
              <a:buNone/>
            </a:pPr>
            <a:r>
              <a:rPr lang="es"/>
              <a:t>2. ¿Reflejan los usos de “ver” y “mirar” las reglas del español estándar? </a:t>
            </a:r>
          </a:p>
          <a:p>
            <a:pPr lvl="0">
              <a:spcBef>
                <a:spcPts val="0"/>
              </a:spcBef>
              <a:buNone/>
            </a:pPr>
            <a:r>
              <a:rPr lang="es"/>
              <a:t>3. ¿Existen diferencias entre los usos de “ver” y “mirar” en el condado de Monterrey y otras poblaciones de hablantes de herencia en los Estados Unidos?</a:t>
            </a:r>
          </a:p>
        </p:txBody>
      </p:sp>
    </p:spTree>
  </p:cSld>
  <p:clrMapOvr>
    <a:masterClrMapping/>
  </p:clrMapOvr>
  <p:transition spd="slow">
    <p:cut/>
  </p:transition>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4399</Words>
  <Application>Microsoft Office PowerPoint</Application>
  <PresentationFormat>On-screen Show (16:9)</PresentationFormat>
  <Paragraphs>319</Paragraphs>
  <Slides>44</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Times New Roman</vt:lpstr>
      <vt:lpstr>Lato</vt:lpstr>
      <vt:lpstr>Playfair Display</vt:lpstr>
      <vt:lpstr>Garamond</vt:lpstr>
      <vt:lpstr>coral</vt:lpstr>
      <vt:lpstr>Español en el condado de Monterey</vt:lpstr>
      <vt:lpstr>Capstone Spring 2015</vt:lpstr>
      <vt:lpstr>Participantes</vt:lpstr>
      <vt:lpstr>Objetivos de los estudios</vt:lpstr>
      <vt:lpstr>Instrumentos y análisis</vt:lpstr>
      <vt:lpstr>Ejemplos de imágenes usadas</vt:lpstr>
      <vt:lpstr>¿Qué es un hablante de herencia? </vt:lpstr>
      <vt:lpstr> ver y mirar</vt:lpstr>
      <vt:lpstr>Preguntas de investigación</vt:lpstr>
      <vt:lpstr>Diferencia entre “ver” y”mirar”</vt:lpstr>
      <vt:lpstr>Diferencia entre “ver” y “mirar”(cont.) </vt:lpstr>
      <vt:lpstr>Resultados de “Ver/Verse”</vt:lpstr>
      <vt:lpstr>                     Usos de “ver/verse”</vt:lpstr>
      <vt:lpstr>Resultados de “mirar/mirarse”</vt:lpstr>
      <vt:lpstr>Usos de “mirar/mirarse” </vt:lpstr>
      <vt:lpstr>Interpretación de resultados </vt:lpstr>
      <vt:lpstr>Interpretación de resultados (cont.) </vt:lpstr>
      <vt:lpstr>Interpretación de resultados (cont.) </vt:lpstr>
      <vt:lpstr>El pretérito y el imperfecto en el condado de Monterey</vt:lpstr>
      <vt:lpstr>El pretérito y el imperfecto</vt:lpstr>
      <vt:lpstr>Preguntas de investigación</vt:lpstr>
      <vt:lpstr>Resultados: pretérito </vt:lpstr>
      <vt:lpstr>Resultados: imperfecto </vt:lpstr>
      <vt:lpstr>Interpretando los resultados</vt:lpstr>
      <vt:lpstr>Interpretando los resultados (Cont.) </vt:lpstr>
      <vt:lpstr>Interpretando los resultados(Cont.) </vt:lpstr>
      <vt:lpstr>Interpretando los resultados(Cont.) </vt:lpstr>
      <vt:lpstr>Interpretando los resultados(Cont.) </vt:lpstr>
      <vt:lpstr>Las actitudes de los bilingües tempranos hacia el cambio de código en el condado de Monterey</vt:lpstr>
      <vt:lpstr>¿Qué es el cambio de código?</vt:lpstr>
      <vt:lpstr>Tipos de cambio de códigos  </vt:lpstr>
      <vt:lpstr>El estudio: Preguntas de investigación</vt:lpstr>
      <vt:lpstr>Participantes</vt:lpstr>
      <vt:lpstr>Instrumentos y recolección de datos </vt:lpstr>
      <vt:lpstr>Resultados de la competencia lingüística </vt:lpstr>
      <vt:lpstr>Resultados del análisis de textos con cambio de código</vt:lpstr>
      <vt:lpstr>Resultados del análisis de textos con cambio de código (cont.)</vt:lpstr>
      <vt:lpstr>Resultados del análisis de textos con cambio de código (Cont.)</vt:lpstr>
      <vt:lpstr>Resultados del análisis de textos con cambio de código (cont.)</vt:lpstr>
      <vt:lpstr>Interpretación de los resultados</vt:lpstr>
      <vt:lpstr>Resultados de las actitudes hacia el cambio de código (Cont.</vt:lpstr>
      <vt:lpstr>Interpretación de resultados</vt:lpstr>
      <vt:lpstr>Conclusiones</vt:lpstr>
      <vt:lpstr>Bibliografía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Español en el condado de Monterey</dc:title>
  <dc:creator>Pedro Guerrero</dc:creator>
  <cp:lastModifiedBy>Pedro Guerrero</cp:lastModifiedBy>
  <cp:revision>1</cp:revision>
  <dcterms:modified xsi:type="dcterms:W3CDTF">2016-01-19T03:02:49Z</dcterms:modified>
</cp:coreProperties>
</file>