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swald" panose="020B0604020202020204" charset="0"/>
      <p:regular r:id="rId10"/>
      <p:bold r:id="rId11"/>
    </p:embeddedFont>
    <p:embeddedFont>
      <p:font typeface="Average" panose="020B0604020202020204" charset="0"/>
      <p:regular r:id="rId12"/>
    </p:embeddedFont>
    <p:embeddedFont>
      <p:font typeface="Garamond" panose="02020404030301010803" pitchFamily="18" charset="0"/>
      <p:regular r:id="rId13"/>
      <p:bold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2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9369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iglot.com/writing/quechua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ogos.it/corso_qu/indic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420700" y="826750"/>
            <a:ext cx="8520599" cy="1092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 bilingüe de Quechua</a:t>
            </a:r>
            <a:r>
              <a:rPr lang="e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20700" y="4036975"/>
            <a:ext cx="29729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Pedro Guerrero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Julissa Garcia</a:t>
            </a:r>
          </a:p>
          <a:p>
            <a:pPr lvl="0">
              <a:spcBef>
                <a:spcPts val="0"/>
              </a:spcBef>
              <a:buNone/>
            </a:pPr>
            <a:r>
              <a:rPr lang="e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Laura Medrano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000" y="2265575"/>
            <a:ext cx="4368400" cy="23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 b="1">
                <a:latin typeface="Times New Roman"/>
                <a:ea typeface="Times New Roman"/>
                <a:cs typeface="Times New Roman"/>
                <a:sym typeface="Times New Roman"/>
              </a:rPr>
              <a:t>Localización</a:t>
            </a:r>
            <a:r>
              <a:rPr lang="e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/>
              <a:t>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234225"/>
            <a:ext cx="50096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  <a:buFont typeface="Garamond"/>
            </a:pPr>
            <a:r>
              <a:rPr lang="es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Se habla en Perú, Bolivia, Colombia, Ecuador, Chile y Argentina </a:t>
            </a:r>
          </a:p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  <a:buFont typeface="Garamond"/>
            </a:pPr>
            <a:r>
              <a:rPr lang="es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Cuzco </a:t>
            </a:r>
          </a:p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  <a:buFont typeface="Garamond"/>
            </a:pPr>
            <a:r>
              <a:rPr lang="es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Ocupa un territorio de más de 71,9 mil kilómetros cuadrados que comprende territorios mayormente. </a:t>
            </a:r>
          </a:p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  <a:buFont typeface="Garamond"/>
            </a:pPr>
            <a:r>
              <a:rPr lang="es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Montañosos, los más bajos cubiertos por la selva amazónica.</a:t>
            </a:r>
          </a:p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  <a:buFont typeface="Garamond"/>
            </a:pPr>
            <a:r>
              <a:rPr lang="es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Culturalmente importante</a:t>
            </a:r>
          </a:p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  <a:buFont typeface="Garamond"/>
            </a:pPr>
            <a:r>
              <a:rPr lang="es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Machu Picchu, turistas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275" y="299800"/>
            <a:ext cx="3535999" cy="45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 b="1">
                <a:latin typeface="Times New Roman"/>
                <a:ea typeface="Times New Roman"/>
                <a:cs typeface="Times New Roman"/>
                <a:sym typeface="Times New Roman"/>
              </a:rPr>
              <a:t>Habitantes</a:t>
            </a:r>
            <a:r>
              <a:rPr lang="e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56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Cuenta con una población estimada de 358,052 según el censo peruano de 2007, lo que la ubica entre las ciudades más pobladas del país.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importancia de la rehabilitación de la lengua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culturalmente importante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</a:pPr>
            <a:r>
              <a:rPr lang="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lengua oficial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312D2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325" y="1133700"/>
            <a:ext cx="3872049" cy="33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 b="1">
                <a:latin typeface="Times New Roman"/>
                <a:ea typeface="Times New Roman"/>
                <a:cs typeface="Times New Roman"/>
                <a:sym typeface="Times New Roman"/>
              </a:rPr>
              <a:t>Pasos para la estandarización</a:t>
            </a:r>
            <a:r>
              <a:rPr lang="es"/>
              <a:t>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s" sz="1800"/>
              <a:t>Determinar el dialecto de cuzco que se debe enseñar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 sz="1800"/>
              <a:t>Crear forma escrita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s" sz="1800"/>
              <a:t>Estandarizar la ortografía y gramática y dar ejemplos de literatura 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s" sz="1800"/>
              <a:t>Motivar a la población para que participen en la enseñanza por medio de talleres informativos y folletos que hablen sobre el programa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Aumentar el número de clases que se ofrecen en quechua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Contratar más maestros que sean bilingües: lingüistas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Tener medios de comunicación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s" sz="1800"/>
              <a:t>radio, televisión, facebook, periódico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s" sz="1800"/>
              <a:t>Motivar a las familias para que usen el Quechua en el hogar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latin typeface="Times New Roman"/>
                <a:ea typeface="Times New Roman"/>
                <a:cs typeface="Times New Roman"/>
                <a:sym typeface="Times New Roman"/>
              </a:rPr>
              <a:t>Programas educativos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s"/>
              <a:t>Mitad del dia escolar en español y la otra mitad en Quechua(inmersión dual)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Primero a quinto grado solamente en quechua (inmersión) y de sexto a octavo en quechua y español </a:t>
            </a:r>
          </a:p>
          <a:p>
            <a:pPr marL="914400" lvl="1" indent="-323850" rtl="0">
              <a:spcBef>
                <a:spcPts val="0"/>
              </a:spcBef>
              <a:buSzPct val="100000"/>
            </a:pPr>
            <a:r>
              <a:rPr lang="es" sz="1500"/>
              <a:t>los maestros sean bilingües y biculturales</a:t>
            </a:r>
          </a:p>
          <a:p>
            <a:pPr marL="914400" lvl="1" indent="-323850" rtl="0">
              <a:spcBef>
                <a:spcPts val="0"/>
              </a:spcBef>
              <a:buSzPct val="100000"/>
            </a:pPr>
            <a:r>
              <a:rPr lang="es" sz="1500"/>
              <a:t>involucrar a los padres </a:t>
            </a:r>
          </a:p>
          <a:p>
            <a:pPr marL="914400" lvl="1" indent="-323850" rtl="0">
              <a:spcBef>
                <a:spcPts val="0"/>
              </a:spcBef>
              <a:buSzPct val="100000"/>
            </a:pPr>
            <a:r>
              <a:rPr lang="es" sz="1500"/>
              <a:t>programas después de escuela </a:t>
            </a:r>
          </a:p>
          <a:p>
            <a:pPr marL="914400" lvl="1" indent="-323850" rtl="0">
              <a:spcBef>
                <a:spcPts val="0"/>
              </a:spcBef>
              <a:buSzPct val="100000"/>
            </a:pPr>
            <a:r>
              <a:rPr lang="es" sz="1500"/>
              <a:t>música y literatura indígena en quechua </a:t>
            </a:r>
          </a:p>
          <a:p>
            <a:pPr marL="914400" lvl="1" indent="-323850">
              <a:spcBef>
                <a:spcPts val="0"/>
              </a:spcBef>
              <a:buSzPct val="100000"/>
            </a:pPr>
            <a:r>
              <a:rPr lang="es" sz="1500"/>
              <a:t>proyectos de investigación sobre fiestas indígenas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latin typeface="Times New Roman"/>
                <a:ea typeface="Times New Roman"/>
                <a:cs typeface="Times New Roman"/>
                <a:sym typeface="Times New Roman"/>
              </a:rPr>
              <a:t>Obst</a:t>
            </a:r>
            <a:r>
              <a:rPr lang="es" sz="24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s" sz="2400" b="1">
                <a:latin typeface="Times New Roman"/>
                <a:ea typeface="Times New Roman"/>
                <a:cs typeface="Times New Roman"/>
                <a:sym typeface="Times New Roman"/>
              </a:rPr>
              <a:t>culos</a:t>
            </a:r>
            <a:r>
              <a:rPr lang="es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/>
              <a:t>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Falta de recursos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Falta de maestros bilingües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Personas en contra del programa </a:t>
            </a:r>
          </a:p>
          <a:p>
            <a:pPr marL="914400" lvl="1" indent="-323850" rtl="0">
              <a:spcBef>
                <a:spcPts val="0"/>
              </a:spcBef>
              <a:buSzPct val="100000"/>
              <a:buChar char="○"/>
            </a:pPr>
            <a:r>
              <a:rPr lang="es" sz="1500"/>
              <a:t>políticas lingüísticas- apoyan el idioma pero no son muy fuertes</a:t>
            </a:r>
          </a:p>
          <a:p>
            <a:pPr marL="914400" lvl="1" indent="-323850">
              <a:spcBef>
                <a:spcPts val="0"/>
              </a:spcBef>
              <a:buSzPct val="100000"/>
              <a:buChar char="○"/>
            </a:pPr>
            <a:r>
              <a:rPr lang="es" sz="1500"/>
              <a:t>actitud contra el idioma por ser lengua indígena, prejuicios contra la lengua (no prestigiosa)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 b="1">
                <a:latin typeface="Times New Roman"/>
                <a:ea typeface="Times New Roman"/>
                <a:cs typeface="Times New Roman"/>
                <a:sym typeface="Times New Roman"/>
              </a:rPr>
              <a:t>Ejemplo de material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http://www.omniglot.com/writing/quechua.htm</a:t>
            </a:r>
          </a:p>
          <a:p>
            <a:pPr lvl="0" rtl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http://www.logos.it/corso_qu/indice.html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On-screen Show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Oswald</vt:lpstr>
      <vt:lpstr>Average</vt:lpstr>
      <vt:lpstr>Garamond</vt:lpstr>
      <vt:lpstr>Calibri</vt:lpstr>
      <vt:lpstr>slate</vt:lpstr>
      <vt:lpstr>Programa bilingüe de Quechua </vt:lpstr>
      <vt:lpstr>Localización  </vt:lpstr>
      <vt:lpstr>Habitantes </vt:lpstr>
      <vt:lpstr>Pasos para la estandarización </vt:lpstr>
      <vt:lpstr>Programas educativos </vt:lpstr>
      <vt:lpstr>Obstáculos  </vt:lpstr>
      <vt:lpstr>Ejemplo de material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bilingüe de Quechua </dc:title>
  <dc:creator>Pedro Guerrero</dc:creator>
  <cp:lastModifiedBy>Pedro Guerrero</cp:lastModifiedBy>
  <cp:revision>1</cp:revision>
  <dcterms:modified xsi:type="dcterms:W3CDTF">2016-01-19T03:07:28Z</dcterms:modified>
</cp:coreProperties>
</file>